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embeddedFontLst>
    <p:embeddedFont>
      <p:font typeface="MiSans" charset="-122" pitchFamily="34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E3A8A">
                  <a:alpha val="5000"/>
                </a:srgbClr>
              </a:gs>
              <a:gs pos="50000">
                <a:srgbClr val="000000">
                  <a:alpha val="0"/>
                </a:srgbClr>
              </a:gs>
              <a:gs pos="100000">
                <a:srgbClr val="0EA5E9">
                  <a:alpha val="5000"/>
                </a:srgbClr>
              </a:gs>
            </a:gsLst>
            <a:lin ang="2700000" scaled="1"/>
          </a:gradFill>
          <a:ln/>
        </p:spPr>
      </p:sp>
      <p:sp>
        <p:nvSpPr>
          <p:cNvPr id="3" name="Shape 1"/>
          <p:cNvSpPr/>
          <p:nvPr/>
        </p:nvSpPr>
        <p:spPr>
          <a:xfrm>
            <a:off x="4500414" y="914400"/>
            <a:ext cx="3190875" cy="381000"/>
          </a:xfrm>
          <a:custGeom>
            <a:avLst/>
            <a:gdLst/>
            <a:ahLst/>
            <a:cxnLst/>
            <a:rect l="l" t="t" r="r" b="b"/>
            <a:pathLst>
              <a:path w="3190875" h="381000">
                <a:moveTo>
                  <a:pt x="0" y="0"/>
                </a:moveTo>
                <a:lnTo>
                  <a:pt x="3190875" y="0"/>
                </a:lnTo>
                <a:lnTo>
                  <a:pt x="3190875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1E3A8A"/>
          </a:solidFill>
          <a:ln/>
        </p:spPr>
      </p:sp>
      <p:sp>
        <p:nvSpPr>
          <p:cNvPr id="4" name="Text 2"/>
          <p:cNvSpPr/>
          <p:nvPr/>
        </p:nvSpPr>
        <p:spPr>
          <a:xfrm>
            <a:off x="4462314" y="914400"/>
            <a:ext cx="3267075" cy="381000"/>
          </a:xfrm>
          <a:prstGeom prst="rect">
            <a:avLst/>
          </a:prstGeom>
          <a:noFill/>
          <a:ln/>
        </p:spPr>
        <p:txBody>
          <a:bodyPr wrap="square" lIns="228600" tIns="76200" rIns="228600" bIns="76200" rtlCol="0" anchor="ctr"/>
          <a:lstStyle/>
          <a:p>
            <a:pPr algn="ctr">
              <a:lnSpc>
                <a:spcPct val="130000"/>
              </a:lnSpc>
            </a:pPr>
            <a:r>
              <a:rPr lang="en-US" sz="1200" b="1" spc="60" kern="0" dirty="0">
                <a:solidFill>
                  <a:srgbClr val="F1F5F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PROYECTO FINAL DE ESTADÍSTICA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104900" y="1828800"/>
            <a:ext cx="99822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1E3A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DETECCIÓN DE INTRUSIONES Y ANÁLISIS DE ANOMALÍAS EN TRÁFICO DE RED MEDIANTE TÉCNICAS ESTADÍSTICAS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486400" y="3771900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EA5E9"/>
          </a:solidFill>
          <a:ln/>
        </p:spPr>
      </p:sp>
      <p:sp>
        <p:nvSpPr>
          <p:cNvPr id="7" name="Text 5"/>
          <p:cNvSpPr/>
          <p:nvPr/>
        </p:nvSpPr>
        <p:spPr>
          <a:xfrm>
            <a:off x="4065836" y="4114800"/>
            <a:ext cx="40576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Análisis del Dataset NSL-KDD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4307160" y="4914900"/>
            <a:ext cx="3581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Facultad de Matemática y Computación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4307160" y="5257800"/>
            <a:ext cx="3581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Universidad de La Habana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311923" y="5676900"/>
            <a:ext cx="3571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Curso 2025-2026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0EA5E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PREGUNTA 3: REGRESIÓN LOGÍSTICA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E3A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Verificación de Supuestos para Regresión Logística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238250"/>
            <a:ext cx="2743200" cy="1162050"/>
          </a:xfrm>
          <a:custGeom>
            <a:avLst/>
            <a:gdLst/>
            <a:ahLst/>
            <a:cxnLst/>
            <a:rect l="l" t="t" r="r" b="b"/>
            <a:pathLst>
              <a:path w="2743200" h="1162050">
                <a:moveTo>
                  <a:pt x="38100" y="0"/>
                </a:moveTo>
                <a:lnTo>
                  <a:pt x="2705100" y="0"/>
                </a:lnTo>
                <a:cubicBezTo>
                  <a:pt x="2726128" y="0"/>
                  <a:pt x="2743200" y="17072"/>
                  <a:pt x="2743200" y="38100"/>
                </a:cubicBezTo>
                <a:lnTo>
                  <a:pt x="2743200" y="1085854"/>
                </a:lnTo>
                <a:cubicBezTo>
                  <a:pt x="2743200" y="1127936"/>
                  <a:pt x="2709086" y="1162050"/>
                  <a:pt x="2667004" y="1162050"/>
                </a:cubicBezTo>
                <a:lnTo>
                  <a:pt x="76196" y="1162050"/>
                </a:lnTo>
                <a:cubicBezTo>
                  <a:pt x="34114" y="1162050"/>
                  <a:pt x="0" y="1127936"/>
                  <a:pt x="0" y="1085854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381000" y="1238250"/>
            <a:ext cx="2743200" cy="38100"/>
          </a:xfrm>
          <a:custGeom>
            <a:avLst/>
            <a:gdLst/>
            <a:ahLst/>
            <a:cxnLst/>
            <a:rect l="l" t="t" r="r" b="b"/>
            <a:pathLst>
              <a:path w="2743200" h="38100">
                <a:moveTo>
                  <a:pt x="38100" y="0"/>
                </a:moveTo>
                <a:lnTo>
                  <a:pt x="2705100" y="0"/>
                </a:lnTo>
                <a:cubicBezTo>
                  <a:pt x="2726128" y="0"/>
                  <a:pt x="2743200" y="17072"/>
                  <a:pt x="2743200" y="38100"/>
                </a:cubicBezTo>
                <a:lnTo>
                  <a:pt x="274320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6" name="Shape 4"/>
          <p:cNvSpPr/>
          <p:nvPr/>
        </p:nvSpPr>
        <p:spPr>
          <a:xfrm>
            <a:off x="557213" y="14287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7" name="Text 5"/>
          <p:cNvSpPr/>
          <p:nvPr/>
        </p:nvSpPr>
        <p:spPr>
          <a:xfrm>
            <a:off x="847725" y="1409700"/>
            <a:ext cx="1314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Variables Binarias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33400" y="1752600"/>
            <a:ext cx="25146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 targets (DoS, Probe, R2L, U2R) son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binarias {0,1}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276600" y="1238250"/>
            <a:ext cx="2743200" cy="1162050"/>
          </a:xfrm>
          <a:custGeom>
            <a:avLst/>
            <a:gdLst/>
            <a:ahLst/>
            <a:cxnLst/>
            <a:rect l="l" t="t" r="r" b="b"/>
            <a:pathLst>
              <a:path w="2743200" h="1162050">
                <a:moveTo>
                  <a:pt x="38100" y="0"/>
                </a:moveTo>
                <a:lnTo>
                  <a:pt x="2705100" y="0"/>
                </a:lnTo>
                <a:cubicBezTo>
                  <a:pt x="2726128" y="0"/>
                  <a:pt x="2743200" y="17072"/>
                  <a:pt x="2743200" y="38100"/>
                </a:cubicBezTo>
                <a:lnTo>
                  <a:pt x="2743200" y="1085854"/>
                </a:lnTo>
                <a:cubicBezTo>
                  <a:pt x="2743200" y="1127936"/>
                  <a:pt x="2709086" y="1162050"/>
                  <a:pt x="2667004" y="1162050"/>
                </a:cubicBezTo>
                <a:lnTo>
                  <a:pt x="76196" y="1162050"/>
                </a:lnTo>
                <a:cubicBezTo>
                  <a:pt x="34114" y="1162050"/>
                  <a:pt x="0" y="1127936"/>
                  <a:pt x="0" y="1085854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10" name="Shape 8"/>
          <p:cNvSpPr/>
          <p:nvPr/>
        </p:nvSpPr>
        <p:spPr>
          <a:xfrm>
            <a:off x="3276600" y="1238250"/>
            <a:ext cx="2743200" cy="38100"/>
          </a:xfrm>
          <a:custGeom>
            <a:avLst/>
            <a:gdLst/>
            <a:ahLst/>
            <a:cxnLst/>
            <a:rect l="l" t="t" r="r" b="b"/>
            <a:pathLst>
              <a:path w="2743200" h="38100">
                <a:moveTo>
                  <a:pt x="38100" y="0"/>
                </a:moveTo>
                <a:lnTo>
                  <a:pt x="2705100" y="0"/>
                </a:lnTo>
                <a:cubicBezTo>
                  <a:pt x="2726128" y="0"/>
                  <a:pt x="2743200" y="17072"/>
                  <a:pt x="2743200" y="38100"/>
                </a:cubicBezTo>
                <a:lnTo>
                  <a:pt x="274320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11" name="Shape 9"/>
          <p:cNvSpPr/>
          <p:nvPr/>
        </p:nvSpPr>
        <p:spPr>
          <a:xfrm>
            <a:off x="3452813" y="14287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12" name="Text 10"/>
          <p:cNvSpPr/>
          <p:nvPr/>
        </p:nvSpPr>
        <p:spPr>
          <a:xfrm>
            <a:off x="3743325" y="1409700"/>
            <a:ext cx="1104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Independencia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3429000" y="1752600"/>
            <a:ext cx="25146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Cada conexión es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observación independiente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172200" y="1238250"/>
            <a:ext cx="2743200" cy="1162050"/>
          </a:xfrm>
          <a:custGeom>
            <a:avLst/>
            <a:gdLst/>
            <a:ahLst/>
            <a:cxnLst/>
            <a:rect l="l" t="t" r="r" b="b"/>
            <a:pathLst>
              <a:path w="2743200" h="1162050">
                <a:moveTo>
                  <a:pt x="38100" y="0"/>
                </a:moveTo>
                <a:lnTo>
                  <a:pt x="2705100" y="0"/>
                </a:lnTo>
                <a:cubicBezTo>
                  <a:pt x="2726128" y="0"/>
                  <a:pt x="2743200" y="17072"/>
                  <a:pt x="2743200" y="38100"/>
                </a:cubicBezTo>
                <a:lnTo>
                  <a:pt x="2743200" y="1085854"/>
                </a:lnTo>
                <a:cubicBezTo>
                  <a:pt x="2743200" y="1127936"/>
                  <a:pt x="2709086" y="1162050"/>
                  <a:pt x="2667004" y="1162050"/>
                </a:cubicBezTo>
                <a:lnTo>
                  <a:pt x="76196" y="1162050"/>
                </a:lnTo>
                <a:cubicBezTo>
                  <a:pt x="34114" y="1162050"/>
                  <a:pt x="0" y="1127936"/>
                  <a:pt x="0" y="1085854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15" name="Shape 13"/>
          <p:cNvSpPr/>
          <p:nvPr/>
        </p:nvSpPr>
        <p:spPr>
          <a:xfrm>
            <a:off x="6172200" y="1238250"/>
            <a:ext cx="2743200" cy="38100"/>
          </a:xfrm>
          <a:custGeom>
            <a:avLst/>
            <a:gdLst/>
            <a:ahLst/>
            <a:cxnLst/>
            <a:rect l="l" t="t" r="r" b="b"/>
            <a:pathLst>
              <a:path w="2743200" h="38100">
                <a:moveTo>
                  <a:pt x="38100" y="0"/>
                </a:moveTo>
                <a:lnTo>
                  <a:pt x="2705100" y="0"/>
                </a:lnTo>
                <a:cubicBezTo>
                  <a:pt x="2726128" y="0"/>
                  <a:pt x="2743200" y="17072"/>
                  <a:pt x="2743200" y="38100"/>
                </a:cubicBezTo>
                <a:lnTo>
                  <a:pt x="274320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16" name="Shape 14"/>
          <p:cNvSpPr/>
          <p:nvPr/>
        </p:nvSpPr>
        <p:spPr>
          <a:xfrm>
            <a:off x="6348413" y="14287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17" name="Text 15"/>
          <p:cNvSpPr/>
          <p:nvPr/>
        </p:nvSpPr>
        <p:spPr>
          <a:xfrm>
            <a:off x="6638925" y="1409700"/>
            <a:ext cx="1257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Multicolinealidad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324600" y="1752600"/>
            <a:ext cx="25146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VIF ≈ 1 para todos (garantizado por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PCA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9067800" y="1238250"/>
            <a:ext cx="2743200" cy="1162050"/>
          </a:xfrm>
          <a:custGeom>
            <a:avLst/>
            <a:gdLst/>
            <a:ahLst/>
            <a:cxnLst/>
            <a:rect l="l" t="t" r="r" b="b"/>
            <a:pathLst>
              <a:path w="2743200" h="1162050">
                <a:moveTo>
                  <a:pt x="38100" y="0"/>
                </a:moveTo>
                <a:lnTo>
                  <a:pt x="2705100" y="0"/>
                </a:lnTo>
                <a:cubicBezTo>
                  <a:pt x="2726128" y="0"/>
                  <a:pt x="2743200" y="17072"/>
                  <a:pt x="2743200" y="38100"/>
                </a:cubicBezTo>
                <a:lnTo>
                  <a:pt x="2743200" y="1085854"/>
                </a:lnTo>
                <a:cubicBezTo>
                  <a:pt x="2743200" y="1127936"/>
                  <a:pt x="2709086" y="1162050"/>
                  <a:pt x="2667004" y="1162050"/>
                </a:cubicBezTo>
                <a:lnTo>
                  <a:pt x="76196" y="1162050"/>
                </a:lnTo>
                <a:cubicBezTo>
                  <a:pt x="34114" y="1162050"/>
                  <a:pt x="0" y="1127936"/>
                  <a:pt x="0" y="1085854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20" name="Shape 18"/>
          <p:cNvSpPr/>
          <p:nvPr/>
        </p:nvSpPr>
        <p:spPr>
          <a:xfrm>
            <a:off x="9067800" y="1238250"/>
            <a:ext cx="2743200" cy="38100"/>
          </a:xfrm>
          <a:custGeom>
            <a:avLst/>
            <a:gdLst/>
            <a:ahLst/>
            <a:cxnLst/>
            <a:rect l="l" t="t" r="r" b="b"/>
            <a:pathLst>
              <a:path w="2743200" h="38100">
                <a:moveTo>
                  <a:pt x="38100" y="0"/>
                </a:moveTo>
                <a:lnTo>
                  <a:pt x="2705100" y="0"/>
                </a:lnTo>
                <a:cubicBezTo>
                  <a:pt x="2726128" y="0"/>
                  <a:pt x="2743200" y="17072"/>
                  <a:pt x="2743200" y="38100"/>
                </a:cubicBezTo>
                <a:lnTo>
                  <a:pt x="274320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21" name="Shape 19"/>
          <p:cNvSpPr/>
          <p:nvPr/>
        </p:nvSpPr>
        <p:spPr>
          <a:xfrm>
            <a:off x="9244013" y="14287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22" name="Text 20"/>
          <p:cNvSpPr/>
          <p:nvPr/>
        </p:nvSpPr>
        <p:spPr>
          <a:xfrm>
            <a:off x="9534525" y="1409700"/>
            <a:ext cx="140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Linealidad en Logit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220200" y="1752600"/>
            <a:ext cx="25146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Residuos vs predictores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sin patrón sistemático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381000" y="2552700"/>
            <a:ext cx="11430000" cy="4219575"/>
          </a:xfrm>
          <a:custGeom>
            <a:avLst/>
            <a:gdLst/>
            <a:ahLst/>
            <a:cxnLst/>
            <a:rect l="l" t="t" r="r" b="b"/>
            <a:pathLst>
              <a:path w="11430000" h="4219575">
                <a:moveTo>
                  <a:pt x="76206" y="0"/>
                </a:moveTo>
                <a:lnTo>
                  <a:pt x="11353794" y="0"/>
                </a:lnTo>
                <a:cubicBezTo>
                  <a:pt x="11395882" y="0"/>
                  <a:pt x="11430000" y="34118"/>
                  <a:pt x="11430000" y="76206"/>
                </a:cubicBezTo>
                <a:lnTo>
                  <a:pt x="11430000" y="4143369"/>
                </a:lnTo>
                <a:cubicBezTo>
                  <a:pt x="11430000" y="4185457"/>
                  <a:pt x="11395882" y="4219575"/>
                  <a:pt x="11353794" y="4219575"/>
                </a:cubicBezTo>
                <a:lnTo>
                  <a:pt x="76206" y="4219575"/>
                </a:lnTo>
                <a:cubicBezTo>
                  <a:pt x="34118" y="4219575"/>
                  <a:pt x="0" y="4185457"/>
                  <a:pt x="0" y="4143369"/>
                </a:cubicBezTo>
                <a:lnTo>
                  <a:pt x="0" y="76206"/>
                </a:lnTo>
                <a:cubicBezTo>
                  <a:pt x="0" y="34147"/>
                  <a:pt x="34147" y="0"/>
                  <a:pt x="76206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25" name="Shape 23"/>
          <p:cNvSpPr/>
          <p:nvPr/>
        </p:nvSpPr>
        <p:spPr>
          <a:xfrm>
            <a:off x="595313" y="27813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100719" y="0"/>
                  <a:pt x="105742" y="3014"/>
                  <a:pt x="108347" y="7813"/>
                </a:cubicBezTo>
                <a:lnTo>
                  <a:pt x="188714" y="156642"/>
                </a:lnTo>
                <a:cubicBezTo>
                  <a:pt x="191207" y="161255"/>
                  <a:pt x="191095" y="166836"/>
                  <a:pt x="188416" y="171338"/>
                </a:cubicBezTo>
                <a:cubicBezTo>
                  <a:pt x="185737" y="175840"/>
                  <a:pt x="180863" y="178594"/>
                  <a:pt x="175617" y="178594"/>
                </a:cubicBezTo>
                <a:lnTo>
                  <a:pt x="14883" y="178594"/>
                </a:lnTo>
                <a:cubicBezTo>
                  <a:pt x="9637" y="178594"/>
                  <a:pt x="4800" y="175840"/>
                  <a:pt x="2084" y="171338"/>
                </a:cubicBezTo>
                <a:cubicBezTo>
                  <a:pt x="-633" y="166836"/>
                  <a:pt x="-707" y="161255"/>
                  <a:pt x="1786" y="156642"/>
                </a:cubicBezTo>
                <a:lnTo>
                  <a:pt x="82153" y="7813"/>
                </a:lnTo>
                <a:cubicBezTo>
                  <a:pt x="84758" y="3014"/>
                  <a:pt x="89781" y="0"/>
                  <a:pt x="95250" y="0"/>
                </a:cubicBezTo>
                <a:close/>
                <a:moveTo>
                  <a:pt x="95250" y="62508"/>
                </a:moveTo>
                <a:cubicBezTo>
                  <a:pt x="90301" y="62508"/>
                  <a:pt x="86320" y="66489"/>
                  <a:pt x="86320" y="71438"/>
                </a:cubicBezTo>
                <a:lnTo>
                  <a:pt x="86320" y="113109"/>
                </a:lnTo>
                <a:cubicBezTo>
                  <a:pt x="86320" y="118058"/>
                  <a:pt x="90301" y="122039"/>
                  <a:pt x="95250" y="122039"/>
                </a:cubicBezTo>
                <a:cubicBezTo>
                  <a:pt x="100199" y="122039"/>
                  <a:pt x="104180" y="118058"/>
                  <a:pt x="104180" y="113109"/>
                </a:cubicBezTo>
                <a:lnTo>
                  <a:pt x="104180" y="71438"/>
                </a:lnTo>
                <a:cubicBezTo>
                  <a:pt x="104180" y="66489"/>
                  <a:pt x="100199" y="62508"/>
                  <a:pt x="95250" y="62508"/>
                </a:cubicBezTo>
                <a:close/>
                <a:moveTo>
                  <a:pt x="105184" y="142875"/>
                </a:moveTo>
                <a:cubicBezTo>
                  <a:pt x="105410" y="139188"/>
                  <a:pt x="103571" y="135679"/>
                  <a:pt x="100410" y="133767"/>
                </a:cubicBezTo>
                <a:cubicBezTo>
                  <a:pt x="97249" y="131855"/>
                  <a:pt x="93288" y="131855"/>
                  <a:pt x="90127" y="133767"/>
                </a:cubicBezTo>
                <a:cubicBezTo>
                  <a:pt x="86966" y="135679"/>
                  <a:pt x="85127" y="139188"/>
                  <a:pt x="85353" y="142875"/>
                </a:cubicBezTo>
                <a:cubicBezTo>
                  <a:pt x="85127" y="146562"/>
                  <a:pt x="86966" y="150071"/>
                  <a:pt x="90127" y="151983"/>
                </a:cubicBezTo>
                <a:cubicBezTo>
                  <a:pt x="93288" y="153895"/>
                  <a:pt x="97249" y="153895"/>
                  <a:pt x="100410" y="151983"/>
                </a:cubicBezTo>
                <a:cubicBezTo>
                  <a:pt x="103571" y="150071"/>
                  <a:pt x="105410" y="146562"/>
                  <a:pt x="105184" y="142875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26" name="Text 24"/>
          <p:cNvSpPr/>
          <p:nvPr/>
        </p:nvSpPr>
        <p:spPr>
          <a:xfrm>
            <a:off x="809625" y="2743200"/>
            <a:ext cx="10906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Tamaño Muestral: Regla 10 EPV (Events Per Variable)</a:t>
            </a:r>
            <a:endParaRPr lang="en-US" sz="1600" dirty="0"/>
          </a:p>
        </p:txBody>
      </p:sp>
      <p:graphicFrame>
        <p:nvGraphicFramePr>
          <p:cNvPr id="11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571500" y="3162300"/>
          <a:ext cx="11049000" cy="2314575"/>
        </p:xfrm>
        <a:graphic>
          <a:graphicData uri="http://schemas.openxmlformats.org/drawingml/2006/table">
            <a:tbl>
              <a:tblPr/>
              <a:tblGrid>
                <a:gridCol w="1790700"/>
                <a:gridCol w="2581275"/>
                <a:gridCol w="2524125"/>
                <a:gridCol w="1685925"/>
                <a:gridCol w="2466975"/>
              </a:tblGrid>
              <a:tr h="462915">
                <a:tc>
                  <a:txBody>
                    <a:bodyPr/>
                    <a:lstStyle/>
                    <a:p>
                      <a:pPr algn="l"/>
                      <a:r>
                        <a:rPr lang="en-US" sz="1200" b="1" u="none" dirty="0">
                          <a:solidFill>
                            <a:srgbClr val="F1F5F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Ataque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F1F5F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Eventos (1s)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F1F5F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Predictores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F1F5F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EPV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F1F5F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Cumple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8A"/>
                    </a:solidFill>
                  </a:tcPr>
                </a:tc>
              </a:tr>
              <a:tr h="462915">
                <a:tc>
                  <a:txBody>
                    <a:bodyPr/>
                    <a:lstStyle/>
                    <a:p>
                      <a:r>
                        <a:rPr lang="en-US" sz="1200" b="1" u="none" dirty="0">
                          <a:solidFill>
                            <a:srgbClr val="1E293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DoS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981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1E293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9234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981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1E293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7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981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10B981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1319.1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981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1E293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✓ Sí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981">
                        <a:alpha val="10000"/>
                      </a:srgbClr>
                    </a:solidFill>
                  </a:tcPr>
                </a:tc>
              </a:tr>
              <a:tr h="462915">
                <a:tc>
                  <a:txBody>
                    <a:bodyPr/>
                    <a:lstStyle/>
                    <a:p>
                      <a:r>
                        <a:rPr lang="en-US" sz="1200" b="1" u="none" dirty="0">
                          <a:solidFill>
                            <a:srgbClr val="1E293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Probe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1E293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2289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1E293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7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10B981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327.0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1E293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✓ Sí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62915">
                <a:tc>
                  <a:txBody>
                    <a:bodyPr/>
                    <a:lstStyle/>
                    <a:p>
                      <a:r>
                        <a:rPr lang="en-US" sz="1200" b="1" u="none" dirty="0">
                          <a:solidFill>
                            <a:srgbClr val="1E293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R2L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E0B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1E293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209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E0B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1E293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7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E0B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F59E0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29.9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E0B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1E293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⚠ Límite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E0B">
                        <a:alpha val="10000"/>
                      </a:srgbClr>
                    </a:solidFill>
                  </a:tcPr>
                </a:tc>
              </a:tr>
              <a:tr h="462915">
                <a:tc>
                  <a:txBody>
                    <a:bodyPr/>
                    <a:lstStyle/>
                    <a:p>
                      <a:r>
                        <a:rPr lang="en-US" sz="1200" b="1" u="none" dirty="0">
                          <a:solidFill>
                            <a:srgbClr val="1E293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U2R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EF444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1E293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11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EF444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1E293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7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EF444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EF444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1.6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EF444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1E293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✗ NO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EF4444">
                        <a:alpha val="1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8" name="Shape 25"/>
          <p:cNvSpPr/>
          <p:nvPr/>
        </p:nvSpPr>
        <p:spPr>
          <a:xfrm>
            <a:off x="590550" y="5629275"/>
            <a:ext cx="5429250" cy="952500"/>
          </a:xfrm>
          <a:custGeom>
            <a:avLst/>
            <a:gdLst/>
            <a:ahLst/>
            <a:cxnLst/>
            <a:rect l="l" t="t" r="r" b="b"/>
            <a:pathLst>
              <a:path w="5429250" h="952500">
                <a:moveTo>
                  <a:pt x="38100" y="0"/>
                </a:moveTo>
                <a:lnTo>
                  <a:pt x="5353050" y="0"/>
                </a:lnTo>
                <a:cubicBezTo>
                  <a:pt x="5395106" y="0"/>
                  <a:pt x="5429250" y="34144"/>
                  <a:pt x="5429250" y="76200"/>
                </a:cubicBezTo>
                <a:lnTo>
                  <a:pt x="5429250" y="876300"/>
                </a:lnTo>
                <a:cubicBezTo>
                  <a:pt x="5429250" y="918356"/>
                  <a:pt x="5395106" y="952500"/>
                  <a:pt x="5353050" y="952500"/>
                </a:cubicBezTo>
                <a:lnTo>
                  <a:pt x="38100" y="952500"/>
                </a:lnTo>
                <a:cubicBezTo>
                  <a:pt x="17072" y="952500"/>
                  <a:pt x="0" y="935428"/>
                  <a:pt x="0" y="914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0B981">
              <a:alpha val="10196"/>
            </a:srgbClr>
          </a:solidFill>
          <a:ln/>
        </p:spPr>
      </p:sp>
      <p:sp>
        <p:nvSpPr>
          <p:cNvPr id="29" name="Shape 26"/>
          <p:cNvSpPr/>
          <p:nvPr/>
        </p:nvSpPr>
        <p:spPr>
          <a:xfrm>
            <a:off x="590550" y="5629275"/>
            <a:ext cx="38100" cy="952500"/>
          </a:xfrm>
          <a:custGeom>
            <a:avLst/>
            <a:gdLst/>
            <a:ahLst/>
            <a:cxnLst/>
            <a:rect l="l" t="t" r="r" b="b"/>
            <a:pathLst>
              <a:path w="38100" h="952500">
                <a:moveTo>
                  <a:pt x="38100" y="0"/>
                </a:moveTo>
                <a:lnTo>
                  <a:pt x="38100" y="0"/>
                </a:lnTo>
                <a:lnTo>
                  <a:pt x="38100" y="952500"/>
                </a:lnTo>
                <a:lnTo>
                  <a:pt x="38100" y="952500"/>
                </a:lnTo>
                <a:cubicBezTo>
                  <a:pt x="17072" y="952500"/>
                  <a:pt x="0" y="935428"/>
                  <a:pt x="0" y="914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30" name="Shape 27"/>
          <p:cNvSpPr/>
          <p:nvPr/>
        </p:nvSpPr>
        <p:spPr>
          <a:xfrm>
            <a:off x="742950" y="57816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31" name="Text 28"/>
          <p:cNvSpPr/>
          <p:nvPr/>
        </p:nvSpPr>
        <p:spPr>
          <a:xfrm>
            <a:off x="971550" y="5743575"/>
            <a:ext cx="501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0B98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Regla 10 EPV: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723900" y="6010275"/>
            <a:ext cx="5257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 requieren al menos </a:t>
            </a:r>
            <a:pPr>
              <a:lnSpc>
                <a:spcPct val="130000"/>
              </a:lnSpc>
            </a:pPr>
            <a:r>
              <a:rPr lang="en-US" sz="1200" b="1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 eventos por predictor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para estimaciones estables</a:t>
            </a: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>
            <a:off x="6191250" y="5629275"/>
            <a:ext cx="5429250" cy="952500"/>
          </a:xfrm>
          <a:custGeom>
            <a:avLst/>
            <a:gdLst/>
            <a:ahLst/>
            <a:cxnLst/>
            <a:rect l="l" t="t" r="r" b="b"/>
            <a:pathLst>
              <a:path w="5429250" h="952500">
                <a:moveTo>
                  <a:pt x="38100" y="0"/>
                </a:moveTo>
                <a:lnTo>
                  <a:pt x="5353050" y="0"/>
                </a:lnTo>
                <a:cubicBezTo>
                  <a:pt x="5395106" y="0"/>
                  <a:pt x="5429250" y="34144"/>
                  <a:pt x="5429250" y="76200"/>
                </a:cubicBezTo>
                <a:lnTo>
                  <a:pt x="5429250" y="876300"/>
                </a:lnTo>
                <a:cubicBezTo>
                  <a:pt x="5429250" y="918356"/>
                  <a:pt x="5395106" y="952500"/>
                  <a:pt x="5353050" y="952500"/>
                </a:cubicBezTo>
                <a:lnTo>
                  <a:pt x="38100" y="952500"/>
                </a:lnTo>
                <a:cubicBezTo>
                  <a:pt x="17072" y="952500"/>
                  <a:pt x="0" y="935428"/>
                  <a:pt x="0" y="914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F4444">
              <a:alpha val="10196"/>
            </a:srgbClr>
          </a:solidFill>
          <a:ln/>
        </p:spPr>
      </p:sp>
      <p:sp>
        <p:nvSpPr>
          <p:cNvPr id="34" name="Shape 31"/>
          <p:cNvSpPr/>
          <p:nvPr/>
        </p:nvSpPr>
        <p:spPr>
          <a:xfrm>
            <a:off x="6191250" y="5629275"/>
            <a:ext cx="38100" cy="952500"/>
          </a:xfrm>
          <a:custGeom>
            <a:avLst/>
            <a:gdLst/>
            <a:ahLst/>
            <a:cxnLst/>
            <a:rect l="l" t="t" r="r" b="b"/>
            <a:pathLst>
              <a:path w="38100" h="952500">
                <a:moveTo>
                  <a:pt x="38100" y="0"/>
                </a:moveTo>
                <a:lnTo>
                  <a:pt x="38100" y="0"/>
                </a:lnTo>
                <a:lnTo>
                  <a:pt x="38100" y="952500"/>
                </a:lnTo>
                <a:lnTo>
                  <a:pt x="38100" y="952500"/>
                </a:lnTo>
                <a:cubicBezTo>
                  <a:pt x="17072" y="952500"/>
                  <a:pt x="0" y="935428"/>
                  <a:pt x="0" y="914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35" name="Shape 32"/>
          <p:cNvSpPr/>
          <p:nvPr/>
        </p:nvSpPr>
        <p:spPr>
          <a:xfrm>
            <a:off x="6343650" y="57816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80576" y="0"/>
                  <a:pt x="84594" y="2411"/>
                  <a:pt x="86678" y="6251"/>
                </a:cubicBezTo>
                <a:lnTo>
                  <a:pt x="150971" y="125313"/>
                </a:lnTo>
                <a:cubicBezTo>
                  <a:pt x="152966" y="129004"/>
                  <a:pt x="152876" y="133469"/>
                  <a:pt x="150733" y="137071"/>
                </a:cubicBezTo>
                <a:cubicBezTo>
                  <a:pt x="148590" y="140672"/>
                  <a:pt x="144691" y="142875"/>
                  <a:pt x="140494" y="142875"/>
                </a:cubicBezTo>
                <a:lnTo>
                  <a:pt x="11906" y="142875"/>
                </a:lnTo>
                <a:cubicBezTo>
                  <a:pt x="7709" y="142875"/>
                  <a:pt x="3840" y="140672"/>
                  <a:pt x="1667" y="137071"/>
                </a:cubicBezTo>
                <a:cubicBezTo>
                  <a:pt x="-506" y="133469"/>
                  <a:pt x="-566" y="129004"/>
                  <a:pt x="1429" y="125313"/>
                </a:cubicBezTo>
                <a:lnTo>
                  <a:pt x="65723" y="6251"/>
                </a:lnTo>
                <a:cubicBezTo>
                  <a:pt x="67806" y="2411"/>
                  <a:pt x="71824" y="0"/>
                  <a:pt x="76200" y="0"/>
                </a:cubicBezTo>
                <a:close/>
                <a:moveTo>
                  <a:pt x="76200" y="50006"/>
                </a:moveTo>
                <a:cubicBezTo>
                  <a:pt x="72241" y="50006"/>
                  <a:pt x="69056" y="53191"/>
                  <a:pt x="69056" y="57150"/>
                </a:cubicBezTo>
                <a:lnTo>
                  <a:pt x="69056" y="90488"/>
                </a:lnTo>
                <a:cubicBezTo>
                  <a:pt x="69056" y="94446"/>
                  <a:pt x="72241" y="97631"/>
                  <a:pt x="76200" y="97631"/>
                </a:cubicBezTo>
                <a:cubicBezTo>
                  <a:pt x="80159" y="97631"/>
                  <a:pt x="83344" y="94446"/>
                  <a:pt x="83344" y="90488"/>
                </a:cubicBezTo>
                <a:lnTo>
                  <a:pt x="83344" y="57150"/>
                </a:lnTo>
                <a:cubicBezTo>
                  <a:pt x="83344" y="53191"/>
                  <a:pt x="80159" y="50006"/>
                  <a:pt x="76200" y="50006"/>
                </a:cubicBezTo>
                <a:close/>
                <a:moveTo>
                  <a:pt x="84147" y="114300"/>
                </a:moveTo>
                <a:cubicBezTo>
                  <a:pt x="84328" y="111350"/>
                  <a:pt x="82857" y="108543"/>
                  <a:pt x="80328" y="107014"/>
                </a:cubicBezTo>
                <a:cubicBezTo>
                  <a:pt x="77799" y="105484"/>
                  <a:pt x="74630" y="105484"/>
                  <a:pt x="72102" y="107014"/>
                </a:cubicBezTo>
                <a:cubicBezTo>
                  <a:pt x="69573" y="108543"/>
                  <a:pt x="68102" y="111350"/>
                  <a:pt x="68282" y="114300"/>
                </a:cubicBezTo>
                <a:cubicBezTo>
                  <a:pt x="68102" y="117250"/>
                  <a:pt x="69573" y="120057"/>
                  <a:pt x="72102" y="121586"/>
                </a:cubicBezTo>
                <a:cubicBezTo>
                  <a:pt x="74630" y="123116"/>
                  <a:pt x="77799" y="123116"/>
                  <a:pt x="80328" y="121586"/>
                </a:cubicBezTo>
                <a:cubicBezTo>
                  <a:pt x="82857" y="120057"/>
                  <a:pt x="84328" y="117250"/>
                  <a:pt x="84147" y="114300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36" name="Text 33"/>
          <p:cNvSpPr/>
          <p:nvPr/>
        </p:nvSpPr>
        <p:spPr>
          <a:xfrm>
            <a:off x="6572250" y="5743575"/>
            <a:ext cx="501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444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Limitación Crítica:</a:t>
            </a:r>
            <a:endParaRPr lang="en-US" sz="1600" dirty="0"/>
          </a:p>
        </p:txBody>
      </p:sp>
      <p:sp>
        <p:nvSpPr>
          <p:cNvPr id="37" name="Text 34"/>
          <p:cNvSpPr/>
          <p:nvPr/>
        </p:nvSpPr>
        <p:spPr>
          <a:xfrm>
            <a:off x="6324600" y="6010275"/>
            <a:ext cx="525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U2R viola severamente la regla → </a:t>
            </a:r>
            <a:pPr>
              <a:lnSpc>
                <a:spcPct val="130000"/>
              </a:lnSpc>
            </a:pPr>
            <a:r>
              <a:rPr lang="en-US" sz="1200" b="1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Estimaciones inestables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0EA5E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RESULTADOS P3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572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1E3A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Modelos Significativos y Calidad de Ajuste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43000"/>
            <a:ext cx="11430000" cy="2581275"/>
          </a:xfrm>
          <a:custGeom>
            <a:avLst/>
            <a:gdLst/>
            <a:ahLst/>
            <a:cxnLst/>
            <a:rect l="l" t="t" r="r" b="b"/>
            <a:pathLst>
              <a:path w="11430000" h="2581275">
                <a:moveTo>
                  <a:pt x="76199" y="0"/>
                </a:moveTo>
                <a:lnTo>
                  <a:pt x="11353801" y="0"/>
                </a:lnTo>
                <a:cubicBezTo>
                  <a:pt x="11395884" y="0"/>
                  <a:pt x="11430000" y="34116"/>
                  <a:pt x="11430000" y="76199"/>
                </a:cubicBezTo>
                <a:lnTo>
                  <a:pt x="11430000" y="2505076"/>
                </a:lnTo>
                <a:cubicBezTo>
                  <a:pt x="11430000" y="2547159"/>
                  <a:pt x="11395884" y="2581275"/>
                  <a:pt x="11353801" y="2581275"/>
                </a:cubicBezTo>
                <a:lnTo>
                  <a:pt x="76199" y="2581275"/>
                </a:lnTo>
                <a:cubicBezTo>
                  <a:pt x="34116" y="2581275"/>
                  <a:pt x="0" y="2547159"/>
                  <a:pt x="0" y="2505076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533400" y="1295400"/>
            <a:ext cx="11210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E3A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Todos los modelos significativos (LRT p &lt; 0.001)</a:t>
            </a:r>
            <a:endParaRPr lang="en-US" sz="1600" dirty="0"/>
          </a:p>
        </p:txBody>
      </p:sp>
      <p:graphicFrame>
        <p:nvGraphicFramePr>
          <p:cNvPr id="12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533400" y="1638300"/>
          <a:ext cx="11125200" cy="1933575"/>
        </p:xfrm>
        <a:graphic>
          <a:graphicData uri="http://schemas.openxmlformats.org/drawingml/2006/table">
            <a:tbl>
              <a:tblPr/>
              <a:tblGrid>
                <a:gridCol w="1428750"/>
                <a:gridCol w="1943100"/>
                <a:gridCol w="2371725"/>
                <a:gridCol w="1733550"/>
                <a:gridCol w="3648075"/>
              </a:tblGrid>
              <a:tr h="386715">
                <a:tc>
                  <a:txBody>
                    <a:bodyPr/>
                    <a:lstStyle/>
                    <a:p>
                      <a:pPr algn="l"/>
                      <a:r>
                        <a:rPr lang="en-US" sz="1200" b="1" u="none" dirty="0">
                          <a:solidFill>
                            <a:srgbClr val="F1F5F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Ataque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F1F5F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Pseudo-R²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F1F5F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Comp. Signif.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F1F5F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AIC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8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u="none" dirty="0">
                          <a:solidFill>
                            <a:srgbClr val="F1F5F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Interpretación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8A"/>
                    </a:solidFill>
                  </a:tcPr>
                </a:tc>
              </a:tr>
              <a:tr h="386715">
                <a:tc>
                  <a:txBody>
                    <a:bodyPr/>
                    <a:lstStyle/>
                    <a:p>
                      <a:r>
                        <a:rPr lang="en-US" sz="1200" b="1" u="none" dirty="0">
                          <a:solidFill>
                            <a:srgbClr val="1E293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DoS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981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10B981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0.788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981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1E293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7/7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981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1E293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8,234.5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981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1E293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Excelente ajuste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981">
                        <a:alpha val="10000"/>
                      </a:srgbClr>
                    </a:solidFill>
                  </a:tcPr>
                </a:tc>
              </a:tr>
              <a:tr h="386715">
                <a:tc>
                  <a:txBody>
                    <a:bodyPr/>
                    <a:lstStyle/>
                    <a:p>
                      <a:r>
                        <a:rPr lang="en-US" sz="1200" b="1" u="none" dirty="0">
                          <a:solidFill>
                            <a:srgbClr val="1E293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Probe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10B981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0.689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1E293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7/7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1E293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5,123.7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1E293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Buen ajuste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86715">
                <a:tc>
                  <a:txBody>
                    <a:bodyPr/>
                    <a:lstStyle/>
                    <a:p>
                      <a:r>
                        <a:rPr lang="en-US" sz="1200" b="1" u="none" dirty="0">
                          <a:solidFill>
                            <a:srgbClr val="1E293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R2L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E0B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F59E0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0.265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E0B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1E293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5/7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E0B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1E293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1,456.2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E0B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1E293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Moderado (EPV límite)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E0B">
                        <a:alpha val="10000"/>
                      </a:srgbClr>
                    </a:solidFill>
                  </a:tcPr>
                </a:tc>
              </a:tr>
              <a:tr h="386715">
                <a:tc>
                  <a:txBody>
                    <a:bodyPr/>
                    <a:lstStyle/>
                    <a:p>
                      <a:r>
                        <a:rPr lang="en-US" sz="1200" b="1" u="none" dirty="0">
                          <a:solidFill>
                            <a:srgbClr val="1E293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U2R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EF444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EF444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0.175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EF444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1E293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5/7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EF444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1E293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89.4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EF444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1E293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Débil (EPV = 1.6)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EF4444">
                        <a:alpha val="1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Shape 4"/>
          <p:cNvSpPr/>
          <p:nvPr/>
        </p:nvSpPr>
        <p:spPr>
          <a:xfrm>
            <a:off x="533400" y="3838575"/>
            <a:ext cx="11277600" cy="1295400"/>
          </a:xfrm>
          <a:custGeom>
            <a:avLst/>
            <a:gdLst/>
            <a:ahLst/>
            <a:cxnLst/>
            <a:rect l="l" t="t" r="r" b="b"/>
            <a:pathLst>
              <a:path w="11277600" h="1295400">
                <a:moveTo>
                  <a:pt x="76200" y="0"/>
                </a:moveTo>
                <a:lnTo>
                  <a:pt x="11125209" y="0"/>
                </a:lnTo>
                <a:cubicBezTo>
                  <a:pt x="11209316" y="0"/>
                  <a:pt x="11277600" y="34142"/>
                  <a:pt x="11277600" y="76195"/>
                </a:cubicBezTo>
                <a:lnTo>
                  <a:pt x="11277600" y="1219205"/>
                </a:lnTo>
                <a:cubicBezTo>
                  <a:pt x="11277600" y="1261286"/>
                  <a:pt x="11209372" y="1295400"/>
                  <a:pt x="11125209" y="1295400"/>
                </a:cubicBezTo>
                <a:lnTo>
                  <a:pt x="76200" y="1295400"/>
                </a:lnTo>
                <a:cubicBezTo>
                  <a:pt x="34144" y="1295400"/>
                  <a:pt x="0" y="1278328"/>
                  <a:pt x="0" y="1257300"/>
                </a:cubicBezTo>
                <a:lnTo>
                  <a:pt x="0" y="38100"/>
                </a:lnTo>
                <a:cubicBezTo>
                  <a:pt x="0" y="17072"/>
                  <a:pt x="34144" y="0"/>
                  <a:pt x="762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8" name="Shape 5"/>
          <p:cNvSpPr/>
          <p:nvPr/>
        </p:nvSpPr>
        <p:spPr>
          <a:xfrm>
            <a:off x="531944" y="3838575"/>
            <a:ext cx="38100" cy="1295400"/>
          </a:xfrm>
          <a:custGeom>
            <a:avLst/>
            <a:gdLst/>
            <a:ahLst/>
            <a:cxnLst/>
            <a:rect l="l" t="t" r="r" b="b"/>
            <a:pathLst>
              <a:path w="38100" h="1295400">
                <a:moveTo>
                  <a:pt x="38100" y="0"/>
                </a:moveTo>
                <a:lnTo>
                  <a:pt x="38100" y="0"/>
                </a:lnTo>
                <a:lnTo>
                  <a:pt x="38100" y="1295400"/>
                </a:lnTo>
                <a:lnTo>
                  <a:pt x="38100" y="1295400"/>
                </a:lnTo>
                <a:cubicBezTo>
                  <a:pt x="17072" y="1295400"/>
                  <a:pt x="0" y="1278328"/>
                  <a:pt x="0" y="1257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9" name="Shape 6"/>
          <p:cNvSpPr/>
          <p:nvPr/>
        </p:nvSpPr>
        <p:spPr>
          <a:xfrm>
            <a:off x="838994" y="4038600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83682" y="22369"/>
                </a:moveTo>
                <a:cubicBezTo>
                  <a:pt x="87165" y="17580"/>
                  <a:pt x="86093" y="10883"/>
                  <a:pt x="81305" y="7400"/>
                </a:cubicBezTo>
                <a:cubicBezTo>
                  <a:pt x="76516" y="3918"/>
                  <a:pt x="69819" y="4989"/>
                  <a:pt x="66336" y="9778"/>
                </a:cubicBezTo>
                <a:lnTo>
                  <a:pt x="30841" y="58568"/>
                </a:lnTo>
                <a:lnTo>
                  <a:pt x="18284" y="46010"/>
                </a:lnTo>
                <a:cubicBezTo>
                  <a:pt x="14098" y="41824"/>
                  <a:pt x="7300" y="41824"/>
                  <a:pt x="3114" y="46010"/>
                </a:cubicBezTo>
                <a:cubicBezTo>
                  <a:pt x="-1072" y="50196"/>
                  <a:pt x="-1072" y="56994"/>
                  <a:pt x="3114" y="61180"/>
                </a:cubicBezTo>
                <a:lnTo>
                  <a:pt x="24545" y="82611"/>
                </a:lnTo>
                <a:cubicBezTo>
                  <a:pt x="26756" y="84821"/>
                  <a:pt x="29836" y="85959"/>
                  <a:pt x="32951" y="85725"/>
                </a:cubicBezTo>
                <a:cubicBezTo>
                  <a:pt x="36065" y="85491"/>
                  <a:pt x="38945" y="83883"/>
                  <a:pt x="40786" y="81338"/>
                </a:cubicBezTo>
                <a:lnTo>
                  <a:pt x="83649" y="22402"/>
                </a:lnTo>
                <a:close/>
                <a:moveTo>
                  <a:pt x="126545" y="67910"/>
                </a:moveTo>
                <a:cubicBezTo>
                  <a:pt x="130027" y="63122"/>
                  <a:pt x="128956" y="56424"/>
                  <a:pt x="124167" y="52942"/>
                </a:cubicBezTo>
                <a:cubicBezTo>
                  <a:pt x="119379" y="49459"/>
                  <a:pt x="112681" y="50531"/>
                  <a:pt x="109199" y="55319"/>
                </a:cubicBezTo>
                <a:lnTo>
                  <a:pt x="52272" y="133577"/>
                </a:lnTo>
                <a:lnTo>
                  <a:pt x="28999" y="110304"/>
                </a:lnTo>
                <a:cubicBezTo>
                  <a:pt x="24813" y="106118"/>
                  <a:pt x="18016" y="106118"/>
                  <a:pt x="13830" y="110304"/>
                </a:cubicBezTo>
                <a:cubicBezTo>
                  <a:pt x="9644" y="114490"/>
                  <a:pt x="9644" y="121287"/>
                  <a:pt x="13830" y="125473"/>
                </a:cubicBezTo>
                <a:lnTo>
                  <a:pt x="45977" y="157620"/>
                </a:lnTo>
                <a:cubicBezTo>
                  <a:pt x="48187" y="159830"/>
                  <a:pt x="51268" y="160969"/>
                  <a:pt x="54382" y="160734"/>
                </a:cubicBezTo>
                <a:cubicBezTo>
                  <a:pt x="57496" y="160500"/>
                  <a:pt x="60376" y="158893"/>
                  <a:pt x="62218" y="156348"/>
                </a:cubicBezTo>
                <a:lnTo>
                  <a:pt x="126511" y="67944"/>
                </a:ln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10" name="Text 7"/>
          <p:cNvSpPr/>
          <p:nvPr/>
        </p:nvSpPr>
        <p:spPr>
          <a:xfrm>
            <a:off x="1012825" y="3990975"/>
            <a:ext cx="5181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Diagnóstico de Residuos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93750" y="4333875"/>
            <a:ext cx="5314950" cy="381000"/>
          </a:xfrm>
          <a:custGeom>
            <a:avLst/>
            <a:gdLst/>
            <a:ahLst/>
            <a:cxnLst/>
            <a:rect l="l" t="t" r="r" b="b"/>
            <a:pathLst>
              <a:path w="5314950" h="381000">
                <a:moveTo>
                  <a:pt x="38100" y="0"/>
                </a:moveTo>
                <a:lnTo>
                  <a:pt x="5276850" y="0"/>
                </a:lnTo>
                <a:cubicBezTo>
                  <a:pt x="5297878" y="0"/>
                  <a:pt x="5314950" y="17072"/>
                  <a:pt x="5314950" y="38100"/>
                </a:cubicBezTo>
                <a:lnTo>
                  <a:pt x="5314950" y="342900"/>
                </a:lnTo>
                <a:cubicBezTo>
                  <a:pt x="5314950" y="363928"/>
                  <a:pt x="5297878" y="381000"/>
                  <a:pt x="5276850" y="381000"/>
                </a:cubicBez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0B981">
              <a:alpha val="10196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869950" y="4410075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DoS/Probe/R2L: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5247283" y="4410075"/>
            <a:ext cx="857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0B98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&lt; 5% |r| &gt; 2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812800" y="47910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15" name="Text 12"/>
          <p:cNvSpPr/>
          <p:nvPr/>
        </p:nvSpPr>
        <p:spPr>
          <a:xfrm>
            <a:off x="1041400" y="4752975"/>
            <a:ext cx="5143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Buen ajuste del modelo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508000" y="5248275"/>
            <a:ext cx="11303000" cy="1228725"/>
          </a:xfrm>
          <a:custGeom>
            <a:avLst/>
            <a:gdLst/>
            <a:ahLst/>
            <a:cxnLst/>
            <a:rect l="l" t="t" r="r" b="b"/>
            <a:pathLst>
              <a:path w="11303000" h="1228725">
                <a:moveTo>
                  <a:pt x="76372" y="0"/>
                </a:moveTo>
                <a:lnTo>
                  <a:pt x="11150246" y="0"/>
                </a:lnTo>
                <a:cubicBezTo>
                  <a:pt x="11234610" y="0"/>
                  <a:pt x="11303000" y="34118"/>
                  <a:pt x="11303000" y="76206"/>
                </a:cubicBezTo>
                <a:lnTo>
                  <a:pt x="11303000" y="1152519"/>
                </a:lnTo>
                <a:cubicBezTo>
                  <a:pt x="11303000" y="1194607"/>
                  <a:pt x="11234610" y="1228725"/>
                  <a:pt x="11150246" y="1228725"/>
                </a:cubicBezTo>
                <a:lnTo>
                  <a:pt x="76372" y="1228725"/>
                </a:lnTo>
                <a:cubicBezTo>
                  <a:pt x="34221" y="1228725"/>
                  <a:pt x="0" y="1211653"/>
                  <a:pt x="0" y="1190625"/>
                </a:cubicBezTo>
                <a:lnTo>
                  <a:pt x="0" y="38100"/>
                </a:lnTo>
                <a:cubicBezTo>
                  <a:pt x="0" y="17072"/>
                  <a:pt x="34221" y="0"/>
                  <a:pt x="76372" y="0"/>
                </a:cubicBezTo>
                <a:close/>
              </a:path>
            </a:pathLst>
          </a:custGeom>
          <a:solidFill>
            <a:srgbClr val="EF4444">
              <a:alpha val="10196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508000" y="5248275"/>
            <a:ext cx="38100" cy="1228725"/>
          </a:xfrm>
          <a:custGeom>
            <a:avLst/>
            <a:gdLst/>
            <a:ahLst/>
            <a:cxnLst/>
            <a:rect l="l" t="t" r="r" b="b"/>
            <a:pathLst>
              <a:path w="38100" h="1228725">
                <a:moveTo>
                  <a:pt x="38100" y="0"/>
                </a:moveTo>
                <a:lnTo>
                  <a:pt x="38100" y="0"/>
                </a:lnTo>
                <a:lnTo>
                  <a:pt x="38100" y="1228725"/>
                </a:lnTo>
                <a:lnTo>
                  <a:pt x="38100" y="1228725"/>
                </a:lnTo>
                <a:cubicBezTo>
                  <a:pt x="17072" y="1228725"/>
                  <a:pt x="0" y="1211653"/>
                  <a:pt x="0" y="11906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18" name="Shape 15"/>
          <p:cNvSpPr/>
          <p:nvPr/>
        </p:nvSpPr>
        <p:spPr>
          <a:xfrm>
            <a:off x="703263" y="5491163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0"/>
                </a:moveTo>
                <a:cubicBezTo>
                  <a:pt x="90647" y="0"/>
                  <a:pt x="95168" y="2712"/>
                  <a:pt x="97512" y="7032"/>
                </a:cubicBezTo>
                <a:lnTo>
                  <a:pt x="169843" y="140977"/>
                </a:lnTo>
                <a:cubicBezTo>
                  <a:pt x="172086" y="145130"/>
                  <a:pt x="171986" y="150153"/>
                  <a:pt x="169575" y="154205"/>
                </a:cubicBezTo>
                <a:cubicBezTo>
                  <a:pt x="167164" y="158256"/>
                  <a:pt x="162777" y="160734"/>
                  <a:pt x="158055" y="160734"/>
                </a:cubicBezTo>
                <a:lnTo>
                  <a:pt x="13395" y="160734"/>
                </a:lnTo>
                <a:cubicBezTo>
                  <a:pt x="8673" y="160734"/>
                  <a:pt x="4320" y="158256"/>
                  <a:pt x="1875" y="154205"/>
                </a:cubicBezTo>
                <a:cubicBezTo>
                  <a:pt x="-569" y="150153"/>
                  <a:pt x="-636" y="145130"/>
                  <a:pt x="1607" y="140977"/>
                </a:cubicBezTo>
                <a:lnTo>
                  <a:pt x="73938" y="7032"/>
                </a:lnTo>
                <a:cubicBezTo>
                  <a:pt x="76282" y="2712"/>
                  <a:pt x="80803" y="0"/>
                  <a:pt x="85725" y="0"/>
                </a:cubicBezTo>
                <a:close/>
                <a:moveTo>
                  <a:pt x="85725" y="56257"/>
                </a:moveTo>
                <a:cubicBezTo>
                  <a:pt x="81271" y="56257"/>
                  <a:pt x="77688" y="59840"/>
                  <a:pt x="77688" y="64294"/>
                </a:cubicBezTo>
                <a:lnTo>
                  <a:pt x="77688" y="101798"/>
                </a:lnTo>
                <a:cubicBezTo>
                  <a:pt x="77688" y="106252"/>
                  <a:pt x="81271" y="109835"/>
                  <a:pt x="85725" y="109835"/>
                </a:cubicBezTo>
                <a:cubicBezTo>
                  <a:pt x="90179" y="109835"/>
                  <a:pt x="93762" y="106252"/>
                  <a:pt x="93762" y="101798"/>
                </a:cubicBezTo>
                <a:lnTo>
                  <a:pt x="93762" y="64294"/>
                </a:lnTo>
                <a:cubicBezTo>
                  <a:pt x="93762" y="59840"/>
                  <a:pt x="90179" y="56257"/>
                  <a:pt x="85725" y="56257"/>
                </a:cubicBezTo>
                <a:close/>
                <a:moveTo>
                  <a:pt x="94666" y="128588"/>
                </a:moveTo>
                <a:cubicBezTo>
                  <a:pt x="94869" y="125269"/>
                  <a:pt x="93214" y="122111"/>
                  <a:pt x="90369" y="120390"/>
                </a:cubicBezTo>
                <a:cubicBezTo>
                  <a:pt x="87524" y="118670"/>
                  <a:pt x="83959" y="118670"/>
                  <a:pt x="81114" y="120390"/>
                </a:cubicBezTo>
                <a:cubicBezTo>
                  <a:pt x="78269" y="122111"/>
                  <a:pt x="76614" y="125269"/>
                  <a:pt x="76818" y="128587"/>
                </a:cubicBezTo>
                <a:cubicBezTo>
                  <a:pt x="76614" y="131906"/>
                  <a:pt x="78269" y="135064"/>
                  <a:pt x="81114" y="136785"/>
                </a:cubicBezTo>
                <a:cubicBezTo>
                  <a:pt x="83959" y="138505"/>
                  <a:pt x="87524" y="138505"/>
                  <a:pt x="90369" y="136785"/>
                </a:cubicBezTo>
                <a:cubicBezTo>
                  <a:pt x="93214" y="135064"/>
                  <a:pt x="94869" y="131906"/>
                  <a:pt x="94666" y="128588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19" name="Text 16"/>
          <p:cNvSpPr/>
          <p:nvPr/>
        </p:nvSpPr>
        <p:spPr>
          <a:xfrm>
            <a:off x="898525" y="5443538"/>
            <a:ext cx="5181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F444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Limitación Reconocida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679450" y="5786438"/>
            <a:ext cx="53911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U2R no confiable: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Solo 11 eventos en dataset → coeficientes inestables y varianzas altas. Resultados deben interpretarse con precaución.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0EA5E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CONCLUSIONES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E3A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Síntesis de Hallazgos y Trabajo Futuro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238250"/>
            <a:ext cx="3705225" cy="2419350"/>
          </a:xfrm>
          <a:custGeom>
            <a:avLst/>
            <a:gdLst/>
            <a:ahLst/>
            <a:cxnLst/>
            <a:rect l="l" t="t" r="r" b="b"/>
            <a:pathLst>
              <a:path w="3705225" h="241935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2343140"/>
                </a:lnTo>
                <a:cubicBezTo>
                  <a:pt x="3705225" y="2385230"/>
                  <a:pt x="3671105" y="2419350"/>
                  <a:pt x="3629015" y="2419350"/>
                </a:cubicBezTo>
                <a:lnTo>
                  <a:pt x="76210" y="2419350"/>
                </a:lnTo>
                <a:cubicBezTo>
                  <a:pt x="34120" y="2419350"/>
                  <a:pt x="0" y="2385230"/>
                  <a:pt x="0" y="234314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381000" y="1238250"/>
            <a:ext cx="3705225" cy="38100"/>
          </a:xfrm>
          <a:custGeom>
            <a:avLst/>
            <a:gdLst/>
            <a:ahLst/>
            <a:cxnLst/>
            <a:rect l="l" t="t" r="r" b="b"/>
            <a:pathLst>
              <a:path w="3705225" h="3810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3A8A"/>
          </a:solidFill>
          <a:ln/>
        </p:spPr>
      </p:sp>
      <p:sp>
        <p:nvSpPr>
          <p:cNvPr id="6" name="Shape 4"/>
          <p:cNvSpPr/>
          <p:nvPr/>
        </p:nvSpPr>
        <p:spPr>
          <a:xfrm>
            <a:off x="533400" y="14097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1E3A8A"/>
          </a:solidFill>
          <a:ln/>
        </p:spPr>
      </p:sp>
      <p:sp>
        <p:nvSpPr>
          <p:cNvPr id="7" name="Text 5"/>
          <p:cNvSpPr/>
          <p:nvPr/>
        </p:nvSpPr>
        <p:spPr>
          <a:xfrm>
            <a:off x="485775" y="14097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104900" y="1504950"/>
            <a:ext cx="1200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Kruskal-Wallis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33400" y="20193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10" name="Text 8"/>
          <p:cNvSpPr/>
          <p:nvPr/>
        </p:nvSpPr>
        <p:spPr>
          <a:xfrm>
            <a:off x="760735" y="1981200"/>
            <a:ext cx="32480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Todas las variables difieren significativamente </a:t>
            </a:r>
            <a:pPr>
              <a:lnSpc>
                <a:spcPct val="130000"/>
              </a:lnSpc>
            </a:pPr>
            <a:r>
              <a:rPr lang="en-US" sz="1200" b="1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(p &lt; 0.001)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23875" y="25527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12" name="Text 10"/>
          <p:cNvSpPr/>
          <p:nvPr/>
        </p:nvSpPr>
        <p:spPr>
          <a:xfrm>
            <a:off x="738336" y="2514600"/>
            <a:ext cx="3276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same_srv_rate, serror_rate, dst_bytes más discriminantes </a:t>
            </a:r>
            <a:pPr>
              <a:lnSpc>
                <a:spcPct val="130000"/>
              </a:lnSpc>
            </a:pPr>
            <a:r>
              <a:rPr lang="en-US" sz="1200" b="1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(η² &gt; 0.57)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42925" y="30861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14" name="Text 12"/>
          <p:cNvSpPr/>
          <p:nvPr/>
        </p:nvSpPr>
        <p:spPr>
          <a:xfrm>
            <a:off x="780380" y="3048000"/>
            <a:ext cx="32289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Cada tipo de ataque tiene </a:t>
            </a:r>
            <a:pPr>
              <a:lnSpc>
                <a:spcPct val="130000"/>
              </a:lnSpc>
            </a:pPr>
            <a:r>
              <a:rPr lang="en-US" sz="1200" b="1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"firma estadística" única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241750" y="1238250"/>
            <a:ext cx="3705225" cy="2419350"/>
          </a:xfrm>
          <a:custGeom>
            <a:avLst/>
            <a:gdLst/>
            <a:ahLst/>
            <a:cxnLst/>
            <a:rect l="l" t="t" r="r" b="b"/>
            <a:pathLst>
              <a:path w="3705225" h="241935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2343140"/>
                </a:lnTo>
                <a:cubicBezTo>
                  <a:pt x="3705225" y="2385230"/>
                  <a:pt x="3671105" y="2419350"/>
                  <a:pt x="3629015" y="2419350"/>
                </a:cubicBezTo>
                <a:lnTo>
                  <a:pt x="76210" y="2419350"/>
                </a:lnTo>
                <a:cubicBezTo>
                  <a:pt x="34120" y="2419350"/>
                  <a:pt x="0" y="2385230"/>
                  <a:pt x="0" y="234314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16" name="Shape 14"/>
          <p:cNvSpPr/>
          <p:nvPr/>
        </p:nvSpPr>
        <p:spPr>
          <a:xfrm>
            <a:off x="4241750" y="1238250"/>
            <a:ext cx="3705225" cy="38100"/>
          </a:xfrm>
          <a:custGeom>
            <a:avLst/>
            <a:gdLst/>
            <a:ahLst/>
            <a:cxnLst/>
            <a:rect l="l" t="t" r="r" b="b"/>
            <a:pathLst>
              <a:path w="3705225" h="3810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EA5E9"/>
          </a:solidFill>
          <a:ln/>
        </p:spPr>
      </p:sp>
      <p:sp>
        <p:nvSpPr>
          <p:cNvPr id="17" name="Shape 15"/>
          <p:cNvSpPr/>
          <p:nvPr/>
        </p:nvSpPr>
        <p:spPr>
          <a:xfrm>
            <a:off x="4394150" y="14097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0EA5E9"/>
          </a:solidFill>
          <a:ln/>
        </p:spPr>
      </p:sp>
      <p:sp>
        <p:nvSpPr>
          <p:cNvPr id="18" name="Text 16"/>
          <p:cNvSpPr/>
          <p:nvPr/>
        </p:nvSpPr>
        <p:spPr>
          <a:xfrm>
            <a:off x="4346525" y="14097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P2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965650" y="1504950"/>
            <a:ext cx="428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PCA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413200" y="20193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21" name="Text 19"/>
          <p:cNvSpPr/>
          <p:nvPr/>
        </p:nvSpPr>
        <p:spPr>
          <a:xfrm>
            <a:off x="4660850" y="1981200"/>
            <a:ext cx="3009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 componentes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capturan 60% de varianza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413200" y="23241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23" name="Text 21"/>
          <p:cNvSpPr/>
          <p:nvPr/>
        </p:nvSpPr>
        <p:spPr>
          <a:xfrm>
            <a:off x="4660850" y="2286000"/>
            <a:ext cx="3114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Multicolinealidad eliminada completamente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389388" y="26289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25" name="Text 23"/>
          <p:cNvSpPr/>
          <p:nvPr/>
        </p:nvSpPr>
        <p:spPr>
          <a:xfrm>
            <a:off x="4614565" y="2590800"/>
            <a:ext cx="32575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Componentes interpretables: errores SYN, REJ, compromiso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8102575" y="1238250"/>
            <a:ext cx="3705225" cy="2419350"/>
          </a:xfrm>
          <a:custGeom>
            <a:avLst/>
            <a:gdLst/>
            <a:ahLst/>
            <a:cxnLst/>
            <a:rect l="l" t="t" r="r" b="b"/>
            <a:pathLst>
              <a:path w="3705225" h="241935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2343140"/>
                </a:lnTo>
                <a:cubicBezTo>
                  <a:pt x="3705225" y="2385230"/>
                  <a:pt x="3671105" y="2419350"/>
                  <a:pt x="3629015" y="2419350"/>
                </a:cubicBezTo>
                <a:lnTo>
                  <a:pt x="76210" y="2419350"/>
                </a:lnTo>
                <a:cubicBezTo>
                  <a:pt x="34120" y="2419350"/>
                  <a:pt x="0" y="2385230"/>
                  <a:pt x="0" y="234314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27" name="Shape 25"/>
          <p:cNvSpPr/>
          <p:nvPr/>
        </p:nvSpPr>
        <p:spPr>
          <a:xfrm>
            <a:off x="8102575" y="1238250"/>
            <a:ext cx="3705225" cy="38100"/>
          </a:xfrm>
          <a:custGeom>
            <a:avLst/>
            <a:gdLst/>
            <a:ahLst/>
            <a:cxnLst/>
            <a:rect l="l" t="t" r="r" b="b"/>
            <a:pathLst>
              <a:path w="3705225" h="3810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28" name="Shape 26"/>
          <p:cNvSpPr/>
          <p:nvPr/>
        </p:nvSpPr>
        <p:spPr>
          <a:xfrm>
            <a:off x="8254975" y="14097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29" name="Text 27"/>
          <p:cNvSpPr/>
          <p:nvPr/>
        </p:nvSpPr>
        <p:spPr>
          <a:xfrm>
            <a:off x="8207350" y="14097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P3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826475" y="1504950"/>
            <a:ext cx="1619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Regresión Logística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8274025" y="20193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32" name="Text 30"/>
          <p:cNvSpPr/>
          <p:nvPr/>
        </p:nvSpPr>
        <p:spPr>
          <a:xfrm>
            <a:off x="8521675" y="1981200"/>
            <a:ext cx="3133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Componentes son </a:t>
            </a:r>
            <a:pPr>
              <a:lnSpc>
                <a:spcPct val="130000"/>
              </a:lnSpc>
            </a:pPr>
            <a:r>
              <a:rPr lang="en-US" sz="1200" b="1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predictores significativos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264500" y="23241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34" name="Text 32"/>
          <p:cNvSpPr/>
          <p:nvPr/>
        </p:nvSpPr>
        <p:spPr>
          <a:xfrm>
            <a:off x="8504634" y="2286000"/>
            <a:ext cx="32289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DoS/Probe: Modelos robustos </a:t>
            </a:r>
            <a:pPr>
              <a:lnSpc>
                <a:spcPct val="130000"/>
              </a:lnSpc>
            </a:pPr>
            <a:r>
              <a:rPr lang="en-US" sz="1200" b="1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(Pseudo-R² &gt; 0.68)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274025" y="28575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80576" y="0"/>
                  <a:pt x="84594" y="2411"/>
                  <a:pt x="86678" y="6251"/>
                </a:cubicBezTo>
                <a:lnTo>
                  <a:pt x="150971" y="125313"/>
                </a:lnTo>
                <a:cubicBezTo>
                  <a:pt x="152966" y="129004"/>
                  <a:pt x="152876" y="133469"/>
                  <a:pt x="150733" y="137071"/>
                </a:cubicBezTo>
                <a:cubicBezTo>
                  <a:pt x="148590" y="140672"/>
                  <a:pt x="144691" y="142875"/>
                  <a:pt x="140494" y="142875"/>
                </a:cubicBezTo>
                <a:lnTo>
                  <a:pt x="11906" y="142875"/>
                </a:lnTo>
                <a:cubicBezTo>
                  <a:pt x="7709" y="142875"/>
                  <a:pt x="3840" y="140672"/>
                  <a:pt x="1667" y="137071"/>
                </a:cubicBezTo>
                <a:cubicBezTo>
                  <a:pt x="-506" y="133469"/>
                  <a:pt x="-566" y="129004"/>
                  <a:pt x="1429" y="125313"/>
                </a:cubicBezTo>
                <a:lnTo>
                  <a:pt x="65723" y="6251"/>
                </a:lnTo>
                <a:cubicBezTo>
                  <a:pt x="67806" y="2411"/>
                  <a:pt x="71824" y="0"/>
                  <a:pt x="76200" y="0"/>
                </a:cubicBezTo>
                <a:close/>
                <a:moveTo>
                  <a:pt x="76200" y="50006"/>
                </a:moveTo>
                <a:cubicBezTo>
                  <a:pt x="72241" y="50006"/>
                  <a:pt x="69056" y="53191"/>
                  <a:pt x="69056" y="57150"/>
                </a:cubicBezTo>
                <a:lnTo>
                  <a:pt x="69056" y="90488"/>
                </a:lnTo>
                <a:cubicBezTo>
                  <a:pt x="69056" y="94446"/>
                  <a:pt x="72241" y="97631"/>
                  <a:pt x="76200" y="97631"/>
                </a:cubicBezTo>
                <a:cubicBezTo>
                  <a:pt x="80159" y="97631"/>
                  <a:pt x="83344" y="94446"/>
                  <a:pt x="83344" y="90488"/>
                </a:cubicBezTo>
                <a:lnTo>
                  <a:pt x="83344" y="57150"/>
                </a:lnTo>
                <a:cubicBezTo>
                  <a:pt x="83344" y="53191"/>
                  <a:pt x="80159" y="50006"/>
                  <a:pt x="76200" y="50006"/>
                </a:cubicBezTo>
                <a:close/>
                <a:moveTo>
                  <a:pt x="84147" y="114300"/>
                </a:moveTo>
                <a:cubicBezTo>
                  <a:pt x="84328" y="111350"/>
                  <a:pt x="82857" y="108543"/>
                  <a:pt x="80328" y="107014"/>
                </a:cubicBezTo>
                <a:cubicBezTo>
                  <a:pt x="77799" y="105484"/>
                  <a:pt x="74630" y="105484"/>
                  <a:pt x="72102" y="107014"/>
                </a:cubicBezTo>
                <a:cubicBezTo>
                  <a:pt x="69573" y="108543"/>
                  <a:pt x="68102" y="111350"/>
                  <a:pt x="68282" y="114300"/>
                </a:cubicBezTo>
                <a:cubicBezTo>
                  <a:pt x="68102" y="117250"/>
                  <a:pt x="69573" y="120057"/>
                  <a:pt x="72102" y="121586"/>
                </a:cubicBezTo>
                <a:cubicBezTo>
                  <a:pt x="74630" y="123116"/>
                  <a:pt x="77799" y="123116"/>
                  <a:pt x="80328" y="121586"/>
                </a:cubicBezTo>
                <a:cubicBezTo>
                  <a:pt x="82857" y="120057"/>
                  <a:pt x="84328" y="117250"/>
                  <a:pt x="84147" y="11430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36" name="Text 34"/>
          <p:cNvSpPr/>
          <p:nvPr/>
        </p:nvSpPr>
        <p:spPr>
          <a:xfrm>
            <a:off x="8521675" y="2819400"/>
            <a:ext cx="3181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R2L/U2R: Limitados por </a:t>
            </a:r>
            <a:pPr>
              <a:lnSpc>
                <a:spcPct val="130000"/>
              </a:lnSpc>
            </a:pPr>
            <a:r>
              <a:rPr lang="en-US" sz="1200" b="1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desbalance extremo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400050" y="3810000"/>
            <a:ext cx="5619750" cy="2419350"/>
          </a:xfrm>
          <a:custGeom>
            <a:avLst/>
            <a:gdLst/>
            <a:ahLst/>
            <a:cxnLst/>
            <a:rect l="l" t="t" r="r" b="b"/>
            <a:pathLst>
              <a:path w="5619750" h="2419350">
                <a:moveTo>
                  <a:pt x="38100" y="0"/>
                </a:moveTo>
                <a:lnTo>
                  <a:pt x="5543540" y="0"/>
                </a:lnTo>
                <a:cubicBezTo>
                  <a:pt x="5585630" y="0"/>
                  <a:pt x="5619750" y="34120"/>
                  <a:pt x="5619750" y="76210"/>
                </a:cubicBezTo>
                <a:lnTo>
                  <a:pt x="5619750" y="2343140"/>
                </a:lnTo>
                <a:cubicBezTo>
                  <a:pt x="5619750" y="2385230"/>
                  <a:pt x="5585630" y="2419350"/>
                  <a:pt x="5543540" y="2419350"/>
                </a:cubicBezTo>
                <a:lnTo>
                  <a:pt x="38100" y="2419350"/>
                </a:lnTo>
                <a:cubicBezTo>
                  <a:pt x="17072" y="2419350"/>
                  <a:pt x="0" y="2402278"/>
                  <a:pt x="0" y="23812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38" name="Shape 36"/>
          <p:cNvSpPr/>
          <p:nvPr/>
        </p:nvSpPr>
        <p:spPr>
          <a:xfrm>
            <a:off x="400050" y="3810000"/>
            <a:ext cx="38100" cy="2419350"/>
          </a:xfrm>
          <a:custGeom>
            <a:avLst/>
            <a:gdLst/>
            <a:ahLst/>
            <a:cxnLst/>
            <a:rect l="l" t="t" r="r" b="b"/>
            <a:pathLst>
              <a:path w="38100" h="2419350">
                <a:moveTo>
                  <a:pt x="38100" y="0"/>
                </a:moveTo>
                <a:lnTo>
                  <a:pt x="38100" y="0"/>
                </a:lnTo>
                <a:lnTo>
                  <a:pt x="38100" y="2419350"/>
                </a:lnTo>
                <a:lnTo>
                  <a:pt x="38100" y="2419350"/>
                </a:lnTo>
                <a:cubicBezTo>
                  <a:pt x="17072" y="2419350"/>
                  <a:pt x="0" y="2402278"/>
                  <a:pt x="0" y="23812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39" name="Shape 37"/>
          <p:cNvSpPr/>
          <p:nvPr/>
        </p:nvSpPr>
        <p:spPr>
          <a:xfrm>
            <a:off x="633413" y="40386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100719" y="0"/>
                  <a:pt x="105742" y="3014"/>
                  <a:pt x="108347" y="7813"/>
                </a:cubicBezTo>
                <a:lnTo>
                  <a:pt x="188714" y="156642"/>
                </a:lnTo>
                <a:cubicBezTo>
                  <a:pt x="191207" y="161255"/>
                  <a:pt x="191095" y="166836"/>
                  <a:pt x="188416" y="171338"/>
                </a:cubicBezTo>
                <a:cubicBezTo>
                  <a:pt x="185737" y="175840"/>
                  <a:pt x="180863" y="178594"/>
                  <a:pt x="175617" y="178594"/>
                </a:cubicBezTo>
                <a:lnTo>
                  <a:pt x="14883" y="178594"/>
                </a:lnTo>
                <a:cubicBezTo>
                  <a:pt x="9637" y="178594"/>
                  <a:pt x="4800" y="175840"/>
                  <a:pt x="2084" y="171338"/>
                </a:cubicBezTo>
                <a:cubicBezTo>
                  <a:pt x="-633" y="166836"/>
                  <a:pt x="-707" y="161255"/>
                  <a:pt x="1786" y="156642"/>
                </a:cubicBezTo>
                <a:lnTo>
                  <a:pt x="82153" y="7813"/>
                </a:lnTo>
                <a:cubicBezTo>
                  <a:pt x="84758" y="3014"/>
                  <a:pt x="89781" y="0"/>
                  <a:pt x="95250" y="0"/>
                </a:cubicBezTo>
                <a:close/>
                <a:moveTo>
                  <a:pt x="95250" y="62508"/>
                </a:moveTo>
                <a:cubicBezTo>
                  <a:pt x="90301" y="62508"/>
                  <a:pt x="86320" y="66489"/>
                  <a:pt x="86320" y="71438"/>
                </a:cubicBezTo>
                <a:lnTo>
                  <a:pt x="86320" y="113109"/>
                </a:lnTo>
                <a:cubicBezTo>
                  <a:pt x="86320" y="118058"/>
                  <a:pt x="90301" y="122039"/>
                  <a:pt x="95250" y="122039"/>
                </a:cubicBezTo>
                <a:cubicBezTo>
                  <a:pt x="100199" y="122039"/>
                  <a:pt x="104180" y="118058"/>
                  <a:pt x="104180" y="113109"/>
                </a:cubicBezTo>
                <a:lnTo>
                  <a:pt x="104180" y="71438"/>
                </a:lnTo>
                <a:cubicBezTo>
                  <a:pt x="104180" y="66489"/>
                  <a:pt x="100199" y="62508"/>
                  <a:pt x="95250" y="62508"/>
                </a:cubicBezTo>
                <a:close/>
                <a:moveTo>
                  <a:pt x="105184" y="142875"/>
                </a:moveTo>
                <a:cubicBezTo>
                  <a:pt x="105410" y="139188"/>
                  <a:pt x="103571" y="135679"/>
                  <a:pt x="100410" y="133767"/>
                </a:cubicBezTo>
                <a:cubicBezTo>
                  <a:pt x="97249" y="131855"/>
                  <a:pt x="93288" y="131855"/>
                  <a:pt x="90127" y="133767"/>
                </a:cubicBezTo>
                <a:cubicBezTo>
                  <a:pt x="86966" y="135679"/>
                  <a:pt x="85127" y="139188"/>
                  <a:pt x="85353" y="142875"/>
                </a:cubicBezTo>
                <a:cubicBezTo>
                  <a:pt x="85127" y="146562"/>
                  <a:pt x="86966" y="150071"/>
                  <a:pt x="90127" y="151983"/>
                </a:cubicBezTo>
                <a:cubicBezTo>
                  <a:pt x="93288" y="153895"/>
                  <a:pt x="97249" y="153895"/>
                  <a:pt x="100410" y="151983"/>
                </a:cubicBezTo>
                <a:cubicBezTo>
                  <a:pt x="103571" y="150071"/>
                  <a:pt x="105410" y="146562"/>
                  <a:pt x="105184" y="142875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40" name="Text 38"/>
          <p:cNvSpPr/>
          <p:nvPr/>
        </p:nvSpPr>
        <p:spPr>
          <a:xfrm>
            <a:off x="847725" y="4000500"/>
            <a:ext cx="5076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59E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Limitaciones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09600" y="4419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42" name="Text 40"/>
          <p:cNvSpPr/>
          <p:nvPr/>
        </p:nvSpPr>
        <p:spPr>
          <a:xfrm>
            <a:off x="576263" y="4419600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028700" y="4419600"/>
            <a:ext cx="47625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Desbalance extremo: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U2R = 0.04% compromete regresión logística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09600" y="48387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45" name="Text 43"/>
          <p:cNvSpPr/>
          <p:nvPr/>
        </p:nvSpPr>
        <p:spPr>
          <a:xfrm>
            <a:off x="576263" y="4838700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028700" y="4838700"/>
            <a:ext cx="40290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Dataset de 1999: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Patrones pueden estar desactualizados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09600" y="5257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0EA5E9"/>
          </a:solidFill>
          <a:ln/>
        </p:spPr>
      </p:sp>
      <p:sp>
        <p:nvSpPr>
          <p:cNvPr id="48" name="Text 46"/>
          <p:cNvSpPr/>
          <p:nvPr/>
        </p:nvSpPr>
        <p:spPr>
          <a:xfrm>
            <a:off x="576263" y="5257800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028700" y="5257800"/>
            <a:ext cx="46767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Varianzas heterogéneas: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Amplían interpretación de Kruskal-Wallis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172200" y="3810000"/>
            <a:ext cx="5638800" cy="2419350"/>
          </a:xfrm>
          <a:custGeom>
            <a:avLst/>
            <a:gdLst/>
            <a:ahLst/>
            <a:cxnLst/>
            <a:rect l="l" t="t" r="r" b="b"/>
            <a:pathLst>
              <a:path w="5638800" h="2419350">
                <a:moveTo>
                  <a:pt x="76210" y="0"/>
                </a:moveTo>
                <a:lnTo>
                  <a:pt x="5562590" y="0"/>
                </a:lnTo>
                <a:cubicBezTo>
                  <a:pt x="5604680" y="0"/>
                  <a:pt x="5638800" y="34120"/>
                  <a:pt x="5638800" y="76210"/>
                </a:cubicBezTo>
                <a:lnTo>
                  <a:pt x="5638800" y="2343140"/>
                </a:lnTo>
                <a:cubicBezTo>
                  <a:pt x="5638800" y="2385230"/>
                  <a:pt x="5604680" y="2419350"/>
                  <a:pt x="5562590" y="2419350"/>
                </a:cubicBezTo>
                <a:lnTo>
                  <a:pt x="76210" y="2419350"/>
                </a:lnTo>
                <a:cubicBezTo>
                  <a:pt x="34120" y="2419350"/>
                  <a:pt x="0" y="2385230"/>
                  <a:pt x="0" y="2343140"/>
                </a:cubicBezTo>
                <a:lnTo>
                  <a:pt x="0" y="76210"/>
                </a:lnTo>
                <a:cubicBezTo>
                  <a:pt x="0" y="34148"/>
                  <a:pt x="34148" y="0"/>
                  <a:pt x="76210" y="0"/>
                </a:cubicBezTo>
                <a:close/>
              </a:path>
            </a:pathLst>
          </a:custGeom>
          <a:solidFill>
            <a:srgbClr val="1E3A8A"/>
          </a:soli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51" name="Shape 49"/>
          <p:cNvSpPr/>
          <p:nvPr/>
        </p:nvSpPr>
        <p:spPr>
          <a:xfrm>
            <a:off x="6410325" y="4038600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108979" y="142875"/>
                </a:moveTo>
                <a:cubicBezTo>
                  <a:pt x="111696" y="134578"/>
                  <a:pt x="117128" y="127062"/>
                  <a:pt x="123267" y="120588"/>
                </a:cubicBezTo>
                <a:cubicBezTo>
                  <a:pt x="135434" y="107789"/>
                  <a:pt x="142875" y="90488"/>
                  <a:pt x="142875" y="71438"/>
                </a:cubicBezTo>
                <a:cubicBezTo>
                  <a:pt x="142875" y="31998"/>
                  <a:pt x="110877" y="0"/>
                  <a:pt x="71437" y="0"/>
                </a:cubicBezTo>
                <a:cubicBezTo>
                  <a:pt x="31998" y="0"/>
                  <a:pt x="0" y="31998"/>
                  <a:pt x="0" y="71438"/>
                </a:cubicBezTo>
                <a:cubicBezTo>
                  <a:pt x="0" y="90488"/>
                  <a:pt x="7441" y="107789"/>
                  <a:pt x="19608" y="120588"/>
                </a:cubicBezTo>
                <a:cubicBezTo>
                  <a:pt x="25747" y="127062"/>
                  <a:pt x="31217" y="134578"/>
                  <a:pt x="33896" y="142875"/>
                </a:cubicBezTo>
                <a:lnTo>
                  <a:pt x="108942" y="142875"/>
                </a:lnTo>
                <a:close/>
                <a:moveTo>
                  <a:pt x="107156" y="160734"/>
                </a:moveTo>
                <a:lnTo>
                  <a:pt x="35719" y="160734"/>
                </a:lnTo>
                <a:lnTo>
                  <a:pt x="35719" y="166688"/>
                </a:lnTo>
                <a:cubicBezTo>
                  <a:pt x="35719" y="183133"/>
                  <a:pt x="49039" y="196453"/>
                  <a:pt x="65484" y="196453"/>
                </a:cubicBezTo>
                <a:lnTo>
                  <a:pt x="77391" y="196453"/>
                </a:lnTo>
                <a:cubicBezTo>
                  <a:pt x="93836" y="196453"/>
                  <a:pt x="107156" y="183133"/>
                  <a:pt x="107156" y="166688"/>
                </a:cubicBezTo>
                <a:lnTo>
                  <a:pt x="107156" y="160734"/>
                </a:lnTo>
                <a:close/>
                <a:moveTo>
                  <a:pt x="68461" y="41672"/>
                </a:moveTo>
                <a:cubicBezTo>
                  <a:pt x="53653" y="41672"/>
                  <a:pt x="41672" y="53653"/>
                  <a:pt x="41672" y="68461"/>
                </a:cubicBezTo>
                <a:cubicBezTo>
                  <a:pt x="41672" y="73409"/>
                  <a:pt x="37691" y="77391"/>
                  <a:pt x="32742" y="77391"/>
                </a:cubicBezTo>
                <a:cubicBezTo>
                  <a:pt x="27794" y="77391"/>
                  <a:pt x="23812" y="73409"/>
                  <a:pt x="23812" y="68461"/>
                </a:cubicBezTo>
                <a:cubicBezTo>
                  <a:pt x="23812" y="43793"/>
                  <a:pt x="43793" y="23812"/>
                  <a:pt x="68461" y="23812"/>
                </a:cubicBezTo>
                <a:cubicBezTo>
                  <a:pt x="73409" y="23812"/>
                  <a:pt x="77391" y="27794"/>
                  <a:pt x="77391" y="32742"/>
                </a:cubicBezTo>
                <a:cubicBezTo>
                  <a:pt x="77391" y="37691"/>
                  <a:pt x="73409" y="41672"/>
                  <a:pt x="68461" y="41672"/>
                </a:cubicBezTo>
                <a:close/>
              </a:path>
            </a:pathLst>
          </a:custGeom>
          <a:solidFill>
            <a:srgbClr val="0EA5E9"/>
          </a:solidFill>
          <a:ln/>
        </p:spPr>
      </p:sp>
      <p:sp>
        <p:nvSpPr>
          <p:cNvPr id="52" name="Text 50"/>
          <p:cNvSpPr/>
          <p:nvPr/>
        </p:nvSpPr>
        <p:spPr>
          <a:xfrm>
            <a:off x="6600825" y="4000500"/>
            <a:ext cx="5114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1F5F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Implicación Práctica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6362700" y="4419600"/>
            <a:ext cx="53340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1F5F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 tráfico de red contiene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F1F5F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señales estadísticas discriminantes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F1F5F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comprimibles mediante PCA y modelables para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F1F5F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detección de intrusiones basada en anomalías sin firmas previas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F1F5F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6362700" y="5314950"/>
            <a:ext cx="1676400" cy="723900"/>
          </a:xfrm>
          <a:custGeom>
            <a:avLst/>
            <a:gdLst/>
            <a:ahLst/>
            <a:cxnLst/>
            <a:rect l="l" t="t" r="r" b="b"/>
            <a:pathLst>
              <a:path w="1676400" h="723900">
                <a:moveTo>
                  <a:pt x="76198" y="0"/>
                </a:moveTo>
                <a:lnTo>
                  <a:pt x="1600202" y="0"/>
                </a:lnTo>
                <a:cubicBezTo>
                  <a:pt x="1642257" y="0"/>
                  <a:pt x="1676400" y="34143"/>
                  <a:pt x="1676400" y="76198"/>
                </a:cubicBezTo>
                <a:lnTo>
                  <a:pt x="1676400" y="647702"/>
                </a:lnTo>
                <a:cubicBezTo>
                  <a:pt x="1676400" y="689757"/>
                  <a:pt x="1642257" y="723900"/>
                  <a:pt x="1600202" y="723900"/>
                </a:cubicBezTo>
                <a:lnTo>
                  <a:pt x="76198" y="723900"/>
                </a:lnTo>
                <a:cubicBezTo>
                  <a:pt x="34143" y="723900"/>
                  <a:pt x="0" y="689757"/>
                  <a:pt x="0" y="647702"/>
                </a:cubicBezTo>
                <a:lnTo>
                  <a:pt x="0" y="76198"/>
                </a:lnTo>
                <a:cubicBezTo>
                  <a:pt x="0" y="34143"/>
                  <a:pt x="34143" y="0"/>
                  <a:pt x="76198" y="0"/>
                </a:cubicBezTo>
                <a:close/>
              </a:path>
            </a:pathLst>
          </a:custGeom>
          <a:solidFill>
            <a:srgbClr val="F1F5F9">
              <a:alpha val="10196"/>
            </a:srgbClr>
          </a:solidFill>
          <a:ln/>
        </p:spPr>
      </p:sp>
      <p:sp>
        <p:nvSpPr>
          <p:cNvPr id="55" name="Shape 53"/>
          <p:cNvSpPr/>
          <p:nvPr/>
        </p:nvSpPr>
        <p:spPr>
          <a:xfrm>
            <a:off x="7086600" y="54292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4288" y="14288"/>
                </a:moveTo>
                <a:cubicBezTo>
                  <a:pt x="22190" y="14288"/>
                  <a:pt x="28575" y="20672"/>
                  <a:pt x="28575" y="28575"/>
                </a:cubicBezTo>
                <a:lnTo>
                  <a:pt x="28575" y="178594"/>
                </a:lnTo>
                <a:cubicBezTo>
                  <a:pt x="28575" y="182523"/>
                  <a:pt x="31790" y="185738"/>
                  <a:pt x="35719" y="185738"/>
                </a:cubicBezTo>
                <a:lnTo>
                  <a:pt x="214313" y="185738"/>
                </a:lnTo>
                <a:cubicBezTo>
                  <a:pt x="222215" y="185738"/>
                  <a:pt x="228600" y="192122"/>
                  <a:pt x="228600" y="200025"/>
                </a:cubicBezTo>
                <a:cubicBezTo>
                  <a:pt x="228600" y="207928"/>
                  <a:pt x="222215" y="214313"/>
                  <a:pt x="214313" y="214313"/>
                </a:cubicBezTo>
                <a:lnTo>
                  <a:pt x="35719" y="214313"/>
                </a:lnTo>
                <a:cubicBezTo>
                  <a:pt x="15984" y="214313"/>
                  <a:pt x="0" y="198328"/>
                  <a:pt x="0" y="178594"/>
                </a:cubicBezTo>
                <a:lnTo>
                  <a:pt x="0" y="28575"/>
                </a:lnTo>
                <a:cubicBezTo>
                  <a:pt x="0" y="20672"/>
                  <a:pt x="6385" y="14288"/>
                  <a:pt x="14288" y="14288"/>
                </a:cubicBezTo>
                <a:close/>
                <a:moveTo>
                  <a:pt x="57150" y="42863"/>
                </a:moveTo>
                <a:cubicBezTo>
                  <a:pt x="57150" y="34960"/>
                  <a:pt x="63535" y="28575"/>
                  <a:pt x="71438" y="28575"/>
                </a:cubicBezTo>
                <a:lnTo>
                  <a:pt x="157163" y="28575"/>
                </a:lnTo>
                <a:cubicBezTo>
                  <a:pt x="165065" y="28575"/>
                  <a:pt x="171450" y="34960"/>
                  <a:pt x="171450" y="42863"/>
                </a:cubicBezTo>
                <a:cubicBezTo>
                  <a:pt x="171450" y="50765"/>
                  <a:pt x="165065" y="57150"/>
                  <a:pt x="157163" y="57150"/>
                </a:cubicBezTo>
                <a:lnTo>
                  <a:pt x="71438" y="57150"/>
                </a:lnTo>
                <a:cubicBezTo>
                  <a:pt x="63535" y="57150"/>
                  <a:pt x="57150" y="50765"/>
                  <a:pt x="57150" y="42863"/>
                </a:cubicBezTo>
                <a:close/>
                <a:moveTo>
                  <a:pt x="71438" y="78581"/>
                </a:moveTo>
                <a:lnTo>
                  <a:pt x="128588" y="78581"/>
                </a:lnTo>
                <a:cubicBezTo>
                  <a:pt x="136490" y="78581"/>
                  <a:pt x="142875" y="84966"/>
                  <a:pt x="142875" y="92869"/>
                </a:cubicBezTo>
                <a:cubicBezTo>
                  <a:pt x="142875" y="100772"/>
                  <a:pt x="136490" y="107156"/>
                  <a:pt x="128588" y="107156"/>
                </a:cubicBezTo>
                <a:lnTo>
                  <a:pt x="71438" y="107156"/>
                </a:lnTo>
                <a:cubicBezTo>
                  <a:pt x="63535" y="107156"/>
                  <a:pt x="57150" y="100772"/>
                  <a:pt x="57150" y="92869"/>
                </a:cubicBezTo>
                <a:cubicBezTo>
                  <a:pt x="57150" y="84966"/>
                  <a:pt x="63535" y="78581"/>
                  <a:pt x="71438" y="78581"/>
                </a:cubicBezTo>
                <a:close/>
                <a:moveTo>
                  <a:pt x="71438" y="128588"/>
                </a:moveTo>
                <a:lnTo>
                  <a:pt x="185738" y="128588"/>
                </a:lnTo>
                <a:cubicBezTo>
                  <a:pt x="193640" y="128588"/>
                  <a:pt x="200025" y="134972"/>
                  <a:pt x="200025" y="142875"/>
                </a:cubicBezTo>
                <a:cubicBezTo>
                  <a:pt x="200025" y="150778"/>
                  <a:pt x="193640" y="157163"/>
                  <a:pt x="185738" y="157163"/>
                </a:cubicBezTo>
                <a:lnTo>
                  <a:pt x="71438" y="157163"/>
                </a:lnTo>
                <a:cubicBezTo>
                  <a:pt x="63535" y="157163"/>
                  <a:pt x="57150" y="150778"/>
                  <a:pt x="57150" y="142875"/>
                </a:cubicBezTo>
                <a:cubicBezTo>
                  <a:pt x="57150" y="134972"/>
                  <a:pt x="63535" y="128588"/>
                  <a:pt x="71438" y="128588"/>
                </a:cubicBezTo>
                <a:close/>
              </a:path>
            </a:pathLst>
          </a:custGeom>
          <a:solidFill>
            <a:srgbClr val="0EA5E9"/>
          </a:solidFill>
          <a:ln/>
        </p:spPr>
      </p:sp>
      <p:sp>
        <p:nvSpPr>
          <p:cNvPr id="56" name="Text 54"/>
          <p:cNvSpPr/>
          <p:nvPr/>
        </p:nvSpPr>
        <p:spPr>
          <a:xfrm>
            <a:off x="6443663" y="5734050"/>
            <a:ext cx="1514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1F5F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EDA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8153400" y="5314950"/>
            <a:ext cx="1676400" cy="723900"/>
          </a:xfrm>
          <a:custGeom>
            <a:avLst/>
            <a:gdLst/>
            <a:ahLst/>
            <a:cxnLst/>
            <a:rect l="l" t="t" r="r" b="b"/>
            <a:pathLst>
              <a:path w="1676400" h="723900">
                <a:moveTo>
                  <a:pt x="76198" y="0"/>
                </a:moveTo>
                <a:lnTo>
                  <a:pt x="1600202" y="0"/>
                </a:lnTo>
                <a:cubicBezTo>
                  <a:pt x="1642257" y="0"/>
                  <a:pt x="1676400" y="34143"/>
                  <a:pt x="1676400" y="76198"/>
                </a:cubicBezTo>
                <a:lnTo>
                  <a:pt x="1676400" y="647702"/>
                </a:lnTo>
                <a:cubicBezTo>
                  <a:pt x="1676400" y="689757"/>
                  <a:pt x="1642257" y="723900"/>
                  <a:pt x="1600202" y="723900"/>
                </a:cubicBezTo>
                <a:lnTo>
                  <a:pt x="76198" y="723900"/>
                </a:lnTo>
                <a:cubicBezTo>
                  <a:pt x="34143" y="723900"/>
                  <a:pt x="0" y="689757"/>
                  <a:pt x="0" y="647702"/>
                </a:cubicBezTo>
                <a:lnTo>
                  <a:pt x="0" y="76198"/>
                </a:lnTo>
                <a:cubicBezTo>
                  <a:pt x="0" y="34143"/>
                  <a:pt x="34143" y="0"/>
                  <a:pt x="76198" y="0"/>
                </a:cubicBezTo>
                <a:close/>
              </a:path>
            </a:pathLst>
          </a:custGeom>
          <a:solidFill>
            <a:srgbClr val="F1F5F9">
              <a:alpha val="10196"/>
            </a:srgbClr>
          </a:solidFill>
          <a:ln/>
        </p:spPr>
      </p:sp>
      <p:sp>
        <p:nvSpPr>
          <p:cNvPr id="58" name="Shape 56"/>
          <p:cNvSpPr/>
          <p:nvPr/>
        </p:nvSpPr>
        <p:spPr>
          <a:xfrm>
            <a:off x="8877300" y="54292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03597" y="100013"/>
                </a:moveTo>
                <a:lnTo>
                  <a:pt x="139303" y="100013"/>
                </a:lnTo>
                <a:cubicBezTo>
                  <a:pt x="133365" y="100013"/>
                  <a:pt x="128588" y="95235"/>
                  <a:pt x="128588" y="89297"/>
                </a:cubicBezTo>
                <a:lnTo>
                  <a:pt x="128588" y="25003"/>
                </a:lnTo>
                <a:cubicBezTo>
                  <a:pt x="128588" y="20672"/>
                  <a:pt x="131177" y="16743"/>
                  <a:pt x="135195" y="15091"/>
                </a:cubicBezTo>
                <a:cubicBezTo>
                  <a:pt x="139214" y="13439"/>
                  <a:pt x="143813" y="14377"/>
                  <a:pt x="146893" y="17413"/>
                </a:cubicBezTo>
                <a:lnTo>
                  <a:pt x="164753" y="35272"/>
                </a:lnTo>
                <a:lnTo>
                  <a:pt x="197525" y="2500"/>
                </a:lnTo>
                <a:cubicBezTo>
                  <a:pt x="199132" y="893"/>
                  <a:pt x="201320" y="0"/>
                  <a:pt x="203597" y="0"/>
                </a:cubicBezTo>
                <a:cubicBezTo>
                  <a:pt x="205874" y="0"/>
                  <a:pt x="208062" y="893"/>
                  <a:pt x="209714" y="2545"/>
                </a:cubicBezTo>
                <a:lnTo>
                  <a:pt x="226100" y="18931"/>
                </a:lnTo>
                <a:cubicBezTo>
                  <a:pt x="227707" y="20538"/>
                  <a:pt x="228600" y="22726"/>
                  <a:pt x="228600" y="25003"/>
                </a:cubicBezTo>
                <a:cubicBezTo>
                  <a:pt x="228600" y="27280"/>
                  <a:pt x="227707" y="29468"/>
                  <a:pt x="226055" y="31120"/>
                </a:cubicBezTo>
                <a:lnTo>
                  <a:pt x="193328" y="63847"/>
                </a:lnTo>
                <a:lnTo>
                  <a:pt x="211187" y="81707"/>
                </a:lnTo>
                <a:cubicBezTo>
                  <a:pt x="214268" y="84787"/>
                  <a:pt x="215161" y="89386"/>
                  <a:pt x="213509" y="93405"/>
                </a:cubicBezTo>
                <a:cubicBezTo>
                  <a:pt x="211857" y="97423"/>
                  <a:pt x="207928" y="100013"/>
                  <a:pt x="203597" y="100013"/>
                </a:cubicBezTo>
                <a:close/>
                <a:moveTo>
                  <a:pt x="203597" y="128588"/>
                </a:moveTo>
                <a:cubicBezTo>
                  <a:pt x="207928" y="128588"/>
                  <a:pt x="211857" y="131177"/>
                  <a:pt x="213509" y="135195"/>
                </a:cubicBezTo>
                <a:cubicBezTo>
                  <a:pt x="215161" y="139214"/>
                  <a:pt x="214268" y="143813"/>
                  <a:pt x="211187" y="146893"/>
                </a:cubicBezTo>
                <a:lnTo>
                  <a:pt x="193328" y="164753"/>
                </a:lnTo>
                <a:lnTo>
                  <a:pt x="226100" y="197525"/>
                </a:lnTo>
                <a:cubicBezTo>
                  <a:pt x="227707" y="199132"/>
                  <a:pt x="228645" y="201320"/>
                  <a:pt x="228645" y="203642"/>
                </a:cubicBezTo>
                <a:cubicBezTo>
                  <a:pt x="228645" y="205963"/>
                  <a:pt x="227752" y="208106"/>
                  <a:pt x="226100" y="209758"/>
                </a:cubicBezTo>
                <a:lnTo>
                  <a:pt x="209714" y="226144"/>
                </a:lnTo>
                <a:cubicBezTo>
                  <a:pt x="208062" y="227707"/>
                  <a:pt x="205874" y="228600"/>
                  <a:pt x="203597" y="228600"/>
                </a:cubicBezTo>
                <a:cubicBezTo>
                  <a:pt x="201320" y="228600"/>
                  <a:pt x="199132" y="227707"/>
                  <a:pt x="197480" y="226055"/>
                </a:cubicBezTo>
                <a:lnTo>
                  <a:pt x="164753" y="193328"/>
                </a:lnTo>
                <a:lnTo>
                  <a:pt x="146893" y="211187"/>
                </a:lnTo>
                <a:cubicBezTo>
                  <a:pt x="143813" y="214268"/>
                  <a:pt x="139214" y="215161"/>
                  <a:pt x="135195" y="213509"/>
                </a:cubicBezTo>
                <a:cubicBezTo>
                  <a:pt x="131177" y="211857"/>
                  <a:pt x="128588" y="207928"/>
                  <a:pt x="128588" y="203597"/>
                </a:cubicBezTo>
                <a:lnTo>
                  <a:pt x="128588" y="139303"/>
                </a:lnTo>
                <a:cubicBezTo>
                  <a:pt x="128588" y="133365"/>
                  <a:pt x="133365" y="128588"/>
                  <a:pt x="139303" y="128588"/>
                </a:cubicBezTo>
                <a:lnTo>
                  <a:pt x="203597" y="128588"/>
                </a:lnTo>
                <a:close/>
                <a:moveTo>
                  <a:pt x="89297" y="128588"/>
                </a:moveTo>
                <a:cubicBezTo>
                  <a:pt x="95235" y="128588"/>
                  <a:pt x="100013" y="133365"/>
                  <a:pt x="100013" y="139303"/>
                </a:cubicBezTo>
                <a:lnTo>
                  <a:pt x="100013" y="203597"/>
                </a:lnTo>
                <a:cubicBezTo>
                  <a:pt x="100013" y="207928"/>
                  <a:pt x="97423" y="211857"/>
                  <a:pt x="93405" y="213509"/>
                </a:cubicBezTo>
                <a:cubicBezTo>
                  <a:pt x="89386" y="215161"/>
                  <a:pt x="84787" y="214268"/>
                  <a:pt x="81707" y="211187"/>
                </a:cubicBezTo>
                <a:lnTo>
                  <a:pt x="63847" y="193328"/>
                </a:lnTo>
                <a:lnTo>
                  <a:pt x="31075" y="226100"/>
                </a:lnTo>
                <a:cubicBezTo>
                  <a:pt x="29468" y="227707"/>
                  <a:pt x="27280" y="228600"/>
                  <a:pt x="25003" y="228600"/>
                </a:cubicBezTo>
                <a:cubicBezTo>
                  <a:pt x="22726" y="228600"/>
                  <a:pt x="20538" y="227707"/>
                  <a:pt x="18886" y="226055"/>
                </a:cubicBezTo>
                <a:lnTo>
                  <a:pt x="2545" y="209714"/>
                </a:lnTo>
                <a:cubicBezTo>
                  <a:pt x="893" y="208062"/>
                  <a:pt x="0" y="205874"/>
                  <a:pt x="0" y="203597"/>
                </a:cubicBezTo>
                <a:cubicBezTo>
                  <a:pt x="0" y="201320"/>
                  <a:pt x="893" y="199132"/>
                  <a:pt x="2545" y="197480"/>
                </a:cubicBezTo>
                <a:lnTo>
                  <a:pt x="35272" y="164753"/>
                </a:lnTo>
                <a:lnTo>
                  <a:pt x="17413" y="146893"/>
                </a:lnTo>
                <a:cubicBezTo>
                  <a:pt x="14332" y="143813"/>
                  <a:pt x="13439" y="139214"/>
                  <a:pt x="15091" y="135195"/>
                </a:cubicBezTo>
                <a:cubicBezTo>
                  <a:pt x="16743" y="131177"/>
                  <a:pt x="20672" y="128588"/>
                  <a:pt x="25003" y="128588"/>
                </a:cubicBezTo>
                <a:lnTo>
                  <a:pt x="89297" y="128588"/>
                </a:lnTo>
                <a:close/>
                <a:moveTo>
                  <a:pt x="25003" y="100013"/>
                </a:moveTo>
                <a:cubicBezTo>
                  <a:pt x="20672" y="100013"/>
                  <a:pt x="16743" y="97423"/>
                  <a:pt x="15091" y="93405"/>
                </a:cubicBezTo>
                <a:cubicBezTo>
                  <a:pt x="13439" y="89386"/>
                  <a:pt x="14377" y="84787"/>
                  <a:pt x="17413" y="81707"/>
                </a:cubicBezTo>
                <a:lnTo>
                  <a:pt x="35272" y="63847"/>
                </a:lnTo>
                <a:lnTo>
                  <a:pt x="2545" y="31120"/>
                </a:lnTo>
                <a:cubicBezTo>
                  <a:pt x="893" y="29468"/>
                  <a:pt x="0" y="27280"/>
                  <a:pt x="0" y="25003"/>
                </a:cubicBezTo>
                <a:cubicBezTo>
                  <a:pt x="0" y="22726"/>
                  <a:pt x="893" y="20538"/>
                  <a:pt x="2545" y="18886"/>
                </a:cubicBezTo>
                <a:lnTo>
                  <a:pt x="18886" y="2545"/>
                </a:lnTo>
                <a:cubicBezTo>
                  <a:pt x="20538" y="893"/>
                  <a:pt x="22726" y="0"/>
                  <a:pt x="25003" y="0"/>
                </a:cubicBezTo>
                <a:cubicBezTo>
                  <a:pt x="27280" y="0"/>
                  <a:pt x="29468" y="893"/>
                  <a:pt x="31120" y="2545"/>
                </a:cubicBezTo>
                <a:lnTo>
                  <a:pt x="63847" y="35272"/>
                </a:lnTo>
                <a:lnTo>
                  <a:pt x="81707" y="17413"/>
                </a:lnTo>
                <a:cubicBezTo>
                  <a:pt x="84787" y="14332"/>
                  <a:pt x="89386" y="13439"/>
                  <a:pt x="93405" y="15091"/>
                </a:cubicBezTo>
                <a:cubicBezTo>
                  <a:pt x="97423" y="16743"/>
                  <a:pt x="100013" y="20672"/>
                  <a:pt x="100013" y="25003"/>
                </a:cubicBezTo>
                <a:lnTo>
                  <a:pt x="100013" y="89297"/>
                </a:lnTo>
                <a:cubicBezTo>
                  <a:pt x="100013" y="95235"/>
                  <a:pt x="95235" y="100013"/>
                  <a:pt x="89297" y="100013"/>
                </a:cubicBezTo>
                <a:lnTo>
                  <a:pt x="25003" y="100013"/>
                </a:lnTo>
                <a:close/>
              </a:path>
            </a:pathLst>
          </a:custGeom>
          <a:solidFill>
            <a:srgbClr val="0EA5E9"/>
          </a:solidFill>
          <a:ln/>
        </p:spPr>
      </p:sp>
      <p:sp>
        <p:nvSpPr>
          <p:cNvPr id="59" name="Text 57"/>
          <p:cNvSpPr/>
          <p:nvPr/>
        </p:nvSpPr>
        <p:spPr>
          <a:xfrm>
            <a:off x="8234363" y="5734050"/>
            <a:ext cx="1514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1F5F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PCA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9944100" y="5314950"/>
            <a:ext cx="1676400" cy="723900"/>
          </a:xfrm>
          <a:custGeom>
            <a:avLst/>
            <a:gdLst/>
            <a:ahLst/>
            <a:cxnLst/>
            <a:rect l="l" t="t" r="r" b="b"/>
            <a:pathLst>
              <a:path w="1676400" h="723900">
                <a:moveTo>
                  <a:pt x="76198" y="0"/>
                </a:moveTo>
                <a:lnTo>
                  <a:pt x="1600202" y="0"/>
                </a:lnTo>
                <a:cubicBezTo>
                  <a:pt x="1642257" y="0"/>
                  <a:pt x="1676400" y="34143"/>
                  <a:pt x="1676400" y="76198"/>
                </a:cubicBezTo>
                <a:lnTo>
                  <a:pt x="1676400" y="647702"/>
                </a:lnTo>
                <a:cubicBezTo>
                  <a:pt x="1676400" y="689757"/>
                  <a:pt x="1642257" y="723900"/>
                  <a:pt x="1600202" y="723900"/>
                </a:cubicBezTo>
                <a:lnTo>
                  <a:pt x="76198" y="723900"/>
                </a:lnTo>
                <a:cubicBezTo>
                  <a:pt x="34143" y="723900"/>
                  <a:pt x="0" y="689757"/>
                  <a:pt x="0" y="647702"/>
                </a:cubicBezTo>
                <a:lnTo>
                  <a:pt x="0" y="76198"/>
                </a:lnTo>
                <a:cubicBezTo>
                  <a:pt x="0" y="34143"/>
                  <a:pt x="34143" y="0"/>
                  <a:pt x="76198" y="0"/>
                </a:cubicBezTo>
                <a:close/>
              </a:path>
            </a:pathLst>
          </a:custGeom>
          <a:solidFill>
            <a:srgbClr val="F1F5F9">
              <a:alpha val="10196"/>
            </a:srgbClr>
          </a:solidFill>
          <a:ln/>
        </p:spPr>
      </p:sp>
      <p:sp>
        <p:nvSpPr>
          <p:cNvPr id="61" name="Shape 59"/>
          <p:cNvSpPr/>
          <p:nvPr/>
        </p:nvSpPr>
        <p:spPr>
          <a:xfrm>
            <a:off x="10668000" y="54292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3578" y="25003"/>
                </a:moveTo>
                <a:cubicBezTo>
                  <a:pt x="53578" y="11207"/>
                  <a:pt x="64785" y="0"/>
                  <a:pt x="78581" y="0"/>
                </a:cubicBezTo>
                <a:lnTo>
                  <a:pt x="89297" y="0"/>
                </a:lnTo>
                <a:cubicBezTo>
                  <a:pt x="97200" y="0"/>
                  <a:pt x="103584" y="6385"/>
                  <a:pt x="103584" y="14288"/>
                </a:cubicBezTo>
                <a:lnTo>
                  <a:pt x="103584" y="214313"/>
                </a:lnTo>
                <a:cubicBezTo>
                  <a:pt x="103584" y="222215"/>
                  <a:pt x="97200" y="228600"/>
                  <a:pt x="89297" y="228600"/>
                </a:cubicBezTo>
                <a:lnTo>
                  <a:pt x="75009" y="228600"/>
                </a:lnTo>
                <a:cubicBezTo>
                  <a:pt x="61704" y="228600"/>
                  <a:pt x="50497" y="219492"/>
                  <a:pt x="47327" y="207169"/>
                </a:cubicBezTo>
                <a:cubicBezTo>
                  <a:pt x="47015" y="207169"/>
                  <a:pt x="46747" y="207169"/>
                  <a:pt x="46434" y="207169"/>
                </a:cubicBezTo>
                <a:cubicBezTo>
                  <a:pt x="26700" y="207169"/>
                  <a:pt x="10716" y="191185"/>
                  <a:pt x="10716" y="171450"/>
                </a:cubicBezTo>
                <a:cubicBezTo>
                  <a:pt x="10716" y="163413"/>
                  <a:pt x="13395" y="156002"/>
                  <a:pt x="17859" y="150019"/>
                </a:cubicBezTo>
                <a:cubicBezTo>
                  <a:pt x="9198" y="143500"/>
                  <a:pt x="3572" y="133142"/>
                  <a:pt x="3572" y="121444"/>
                </a:cubicBezTo>
                <a:cubicBezTo>
                  <a:pt x="3572" y="107647"/>
                  <a:pt x="11430" y="95637"/>
                  <a:pt x="22860" y="89699"/>
                </a:cubicBezTo>
                <a:cubicBezTo>
                  <a:pt x="19690" y="84341"/>
                  <a:pt x="17859" y="78090"/>
                  <a:pt x="17859" y="71438"/>
                </a:cubicBezTo>
                <a:cubicBezTo>
                  <a:pt x="17859" y="51703"/>
                  <a:pt x="33844" y="35719"/>
                  <a:pt x="53578" y="35719"/>
                </a:cubicBezTo>
                <a:lnTo>
                  <a:pt x="53578" y="25003"/>
                </a:lnTo>
                <a:close/>
                <a:moveTo>
                  <a:pt x="175022" y="25003"/>
                </a:moveTo>
                <a:lnTo>
                  <a:pt x="175022" y="35719"/>
                </a:lnTo>
                <a:cubicBezTo>
                  <a:pt x="194756" y="35719"/>
                  <a:pt x="210741" y="51703"/>
                  <a:pt x="210741" y="71438"/>
                </a:cubicBezTo>
                <a:cubicBezTo>
                  <a:pt x="210741" y="78135"/>
                  <a:pt x="208910" y="84386"/>
                  <a:pt x="205740" y="89699"/>
                </a:cubicBezTo>
                <a:cubicBezTo>
                  <a:pt x="217215" y="95637"/>
                  <a:pt x="225028" y="107603"/>
                  <a:pt x="225028" y="121444"/>
                </a:cubicBezTo>
                <a:cubicBezTo>
                  <a:pt x="225028" y="133142"/>
                  <a:pt x="219402" y="143500"/>
                  <a:pt x="210741" y="150019"/>
                </a:cubicBezTo>
                <a:cubicBezTo>
                  <a:pt x="215205" y="156002"/>
                  <a:pt x="217884" y="163413"/>
                  <a:pt x="217884" y="171450"/>
                </a:cubicBezTo>
                <a:cubicBezTo>
                  <a:pt x="217884" y="191185"/>
                  <a:pt x="201900" y="207169"/>
                  <a:pt x="182166" y="207169"/>
                </a:cubicBezTo>
                <a:cubicBezTo>
                  <a:pt x="181853" y="207169"/>
                  <a:pt x="181585" y="207169"/>
                  <a:pt x="181273" y="207169"/>
                </a:cubicBezTo>
                <a:cubicBezTo>
                  <a:pt x="178103" y="219492"/>
                  <a:pt x="166896" y="228600"/>
                  <a:pt x="153591" y="228600"/>
                </a:cubicBezTo>
                <a:lnTo>
                  <a:pt x="139303" y="228600"/>
                </a:lnTo>
                <a:cubicBezTo>
                  <a:pt x="131400" y="228600"/>
                  <a:pt x="125016" y="222215"/>
                  <a:pt x="125016" y="214313"/>
                </a:cubicBezTo>
                <a:lnTo>
                  <a:pt x="125016" y="14288"/>
                </a:lnTo>
                <a:cubicBezTo>
                  <a:pt x="125016" y="6385"/>
                  <a:pt x="131400" y="0"/>
                  <a:pt x="139303" y="0"/>
                </a:cubicBezTo>
                <a:lnTo>
                  <a:pt x="150019" y="0"/>
                </a:lnTo>
                <a:cubicBezTo>
                  <a:pt x="163815" y="0"/>
                  <a:pt x="175022" y="11207"/>
                  <a:pt x="175022" y="25003"/>
                </a:cubicBezTo>
                <a:close/>
              </a:path>
            </a:pathLst>
          </a:custGeom>
          <a:solidFill>
            <a:srgbClr val="0EA5E9"/>
          </a:solidFill>
          <a:ln/>
        </p:spPr>
      </p:sp>
      <p:sp>
        <p:nvSpPr>
          <p:cNvPr id="62" name="Text 60"/>
          <p:cNvSpPr/>
          <p:nvPr/>
        </p:nvSpPr>
        <p:spPr>
          <a:xfrm>
            <a:off x="10025063" y="5734050"/>
            <a:ext cx="1514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1F5F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Modelado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400050" y="6381750"/>
            <a:ext cx="11410950" cy="457200"/>
          </a:xfrm>
          <a:custGeom>
            <a:avLst/>
            <a:gdLst/>
            <a:ahLst/>
            <a:cxnLst/>
            <a:rect l="l" t="t" r="r" b="b"/>
            <a:pathLst>
              <a:path w="11410950" h="457200">
                <a:moveTo>
                  <a:pt x="38100" y="0"/>
                </a:moveTo>
                <a:lnTo>
                  <a:pt x="11334748" y="0"/>
                </a:lnTo>
                <a:cubicBezTo>
                  <a:pt x="11376833" y="0"/>
                  <a:pt x="11410950" y="34117"/>
                  <a:pt x="11410950" y="76202"/>
                </a:cubicBezTo>
                <a:lnTo>
                  <a:pt x="11410950" y="380998"/>
                </a:lnTo>
                <a:cubicBezTo>
                  <a:pt x="11410950" y="423083"/>
                  <a:pt x="11376833" y="457200"/>
                  <a:pt x="11334748" y="457200"/>
                </a:cubicBezTo>
                <a:lnTo>
                  <a:pt x="38100" y="457200"/>
                </a:lnTo>
                <a:cubicBezTo>
                  <a:pt x="17058" y="457200"/>
                  <a:pt x="0" y="440142"/>
                  <a:pt x="0" y="419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0B981">
              <a:alpha val="10196"/>
            </a:srgbClr>
          </a:solidFill>
          <a:ln/>
        </p:spPr>
      </p:sp>
      <p:sp>
        <p:nvSpPr>
          <p:cNvPr id="64" name="Shape 62"/>
          <p:cNvSpPr/>
          <p:nvPr/>
        </p:nvSpPr>
        <p:spPr>
          <a:xfrm>
            <a:off x="400050" y="6381750"/>
            <a:ext cx="38100" cy="457200"/>
          </a:xfrm>
          <a:custGeom>
            <a:avLst/>
            <a:gdLst/>
            <a:ahLst/>
            <a:cxnLst/>
            <a:rect l="l" t="t" r="r" b="b"/>
            <a:pathLst>
              <a:path w="38100" h="457200">
                <a:moveTo>
                  <a:pt x="38100" y="0"/>
                </a:moveTo>
                <a:lnTo>
                  <a:pt x="38100" y="0"/>
                </a:lnTo>
                <a:lnTo>
                  <a:pt x="38100" y="457200"/>
                </a:lnTo>
                <a:lnTo>
                  <a:pt x="38100" y="457200"/>
                </a:lnTo>
                <a:cubicBezTo>
                  <a:pt x="17072" y="457200"/>
                  <a:pt x="0" y="440128"/>
                  <a:pt x="0" y="419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65" name="Shape 63"/>
          <p:cNvSpPr/>
          <p:nvPr/>
        </p:nvSpPr>
        <p:spPr>
          <a:xfrm>
            <a:off x="2801541" y="6534150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14288" y="58281"/>
                </a:moveTo>
                <a:lnTo>
                  <a:pt x="76557" y="83909"/>
                </a:lnTo>
                <a:cubicBezTo>
                  <a:pt x="79474" y="85100"/>
                  <a:pt x="82570" y="85725"/>
                  <a:pt x="85725" y="85725"/>
                </a:cubicBezTo>
                <a:cubicBezTo>
                  <a:pt x="88880" y="85725"/>
                  <a:pt x="91976" y="85100"/>
                  <a:pt x="94893" y="83909"/>
                </a:cubicBezTo>
                <a:lnTo>
                  <a:pt x="167045" y="54203"/>
                </a:lnTo>
                <a:cubicBezTo>
                  <a:pt x="169724" y="53102"/>
                  <a:pt x="171450" y="50512"/>
                  <a:pt x="171450" y="47625"/>
                </a:cubicBezTo>
                <a:cubicBezTo>
                  <a:pt x="171450" y="44738"/>
                  <a:pt x="169724" y="42148"/>
                  <a:pt x="167045" y="41047"/>
                </a:cubicBezTo>
                <a:lnTo>
                  <a:pt x="94893" y="11341"/>
                </a:lnTo>
                <a:cubicBezTo>
                  <a:pt x="91976" y="10150"/>
                  <a:pt x="88880" y="9525"/>
                  <a:pt x="85725" y="9525"/>
                </a:cubicBezTo>
                <a:cubicBezTo>
                  <a:pt x="82570" y="9525"/>
                  <a:pt x="79474" y="10150"/>
                  <a:pt x="76557" y="11341"/>
                </a:cubicBezTo>
                <a:lnTo>
                  <a:pt x="4405" y="41047"/>
                </a:lnTo>
                <a:cubicBezTo>
                  <a:pt x="1726" y="42148"/>
                  <a:pt x="0" y="44738"/>
                  <a:pt x="0" y="47625"/>
                </a:cubicBezTo>
                <a:lnTo>
                  <a:pt x="0" y="135731"/>
                </a:lnTo>
                <a:cubicBezTo>
                  <a:pt x="0" y="139690"/>
                  <a:pt x="3185" y="142875"/>
                  <a:pt x="7144" y="142875"/>
                </a:cubicBezTo>
                <a:cubicBezTo>
                  <a:pt x="11103" y="142875"/>
                  <a:pt x="14288" y="139690"/>
                  <a:pt x="14288" y="135731"/>
                </a:cubicBezTo>
                <a:lnTo>
                  <a:pt x="14288" y="58281"/>
                </a:lnTo>
                <a:close/>
                <a:moveTo>
                  <a:pt x="28575" y="79623"/>
                </a:moveTo>
                <a:lnTo>
                  <a:pt x="28575" y="114300"/>
                </a:lnTo>
                <a:cubicBezTo>
                  <a:pt x="28575" y="130076"/>
                  <a:pt x="54173" y="142875"/>
                  <a:pt x="85725" y="142875"/>
                </a:cubicBezTo>
                <a:cubicBezTo>
                  <a:pt x="117277" y="142875"/>
                  <a:pt x="142875" y="130076"/>
                  <a:pt x="142875" y="114300"/>
                </a:cubicBezTo>
                <a:lnTo>
                  <a:pt x="142875" y="79593"/>
                </a:lnTo>
                <a:lnTo>
                  <a:pt x="100340" y="97125"/>
                </a:lnTo>
                <a:cubicBezTo>
                  <a:pt x="95696" y="99030"/>
                  <a:pt x="90755" y="100012"/>
                  <a:pt x="85725" y="100012"/>
                </a:cubicBezTo>
                <a:cubicBezTo>
                  <a:pt x="80695" y="100012"/>
                  <a:pt x="75754" y="99030"/>
                  <a:pt x="71110" y="97125"/>
                </a:cubicBezTo>
                <a:lnTo>
                  <a:pt x="28575" y="79593"/>
                </a:ln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66" name="Text 64"/>
          <p:cNvSpPr/>
          <p:nvPr/>
        </p:nvSpPr>
        <p:spPr>
          <a:xfrm>
            <a:off x="742950" y="6496050"/>
            <a:ext cx="10991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Facultad de Matemática y Computación — Universidad de La Habana — Curso 2025-2026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0EA5E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INTRODUCCIÓN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E3A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¿Por qué Detección de Intrusiones Basada en Estadística?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00050" y="1219200"/>
            <a:ext cx="5581650" cy="1257300"/>
          </a:xfrm>
          <a:custGeom>
            <a:avLst/>
            <a:gdLst/>
            <a:ahLst/>
            <a:cxnLst/>
            <a:rect l="l" t="t" r="r" b="b"/>
            <a:pathLst>
              <a:path w="5581650" h="1257300">
                <a:moveTo>
                  <a:pt x="38100" y="0"/>
                </a:moveTo>
                <a:lnTo>
                  <a:pt x="5505445" y="0"/>
                </a:lnTo>
                <a:cubicBezTo>
                  <a:pt x="5547532" y="0"/>
                  <a:pt x="5581650" y="34118"/>
                  <a:pt x="5581650" y="76205"/>
                </a:cubicBezTo>
                <a:lnTo>
                  <a:pt x="5581650" y="1181095"/>
                </a:lnTo>
                <a:cubicBezTo>
                  <a:pt x="5581650" y="1223182"/>
                  <a:pt x="5547532" y="1257300"/>
                  <a:pt x="5505445" y="1257300"/>
                </a:cubicBezTo>
                <a:lnTo>
                  <a:pt x="38100" y="1257300"/>
                </a:lnTo>
                <a:cubicBezTo>
                  <a:pt x="17072" y="1257300"/>
                  <a:pt x="0" y="1240228"/>
                  <a:pt x="0" y="1219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400050" y="1219200"/>
            <a:ext cx="38100" cy="1257300"/>
          </a:xfrm>
          <a:custGeom>
            <a:avLst/>
            <a:gdLst/>
            <a:ahLst/>
            <a:cxnLst/>
            <a:rect l="l" t="t" r="r" b="b"/>
            <a:pathLst>
              <a:path w="38100" h="1257300">
                <a:moveTo>
                  <a:pt x="38100" y="0"/>
                </a:moveTo>
                <a:lnTo>
                  <a:pt x="38100" y="0"/>
                </a:lnTo>
                <a:lnTo>
                  <a:pt x="38100" y="1257300"/>
                </a:lnTo>
                <a:lnTo>
                  <a:pt x="38100" y="1257300"/>
                </a:lnTo>
                <a:cubicBezTo>
                  <a:pt x="17072" y="1257300"/>
                  <a:pt x="0" y="1240228"/>
                  <a:pt x="0" y="1219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6" name="Shape 4"/>
          <p:cNvSpPr/>
          <p:nvPr/>
        </p:nvSpPr>
        <p:spPr>
          <a:xfrm>
            <a:off x="638175" y="14287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20863" y="0"/>
                  <a:pt x="126891" y="3617"/>
                  <a:pt x="130016" y="9376"/>
                </a:cubicBezTo>
                <a:lnTo>
                  <a:pt x="226457" y="187970"/>
                </a:lnTo>
                <a:cubicBezTo>
                  <a:pt x="229448" y="193506"/>
                  <a:pt x="229314" y="200204"/>
                  <a:pt x="226100" y="205606"/>
                </a:cubicBezTo>
                <a:cubicBezTo>
                  <a:pt x="222885" y="211009"/>
                  <a:pt x="217036" y="214313"/>
                  <a:pt x="210741" y="214313"/>
                </a:cubicBezTo>
                <a:lnTo>
                  <a:pt x="17859" y="214313"/>
                </a:lnTo>
                <a:cubicBezTo>
                  <a:pt x="11564" y="214313"/>
                  <a:pt x="5760" y="211009"/>
                  <a:pt x="2500" y="205606"/>
                </a:cubicBezTo>
                <a:cubicBezTo>
                  <a:pt x="-759" y="200204"/>
                  <a:pt x="-848" y="193506"/>
                  <a:pt x="2143" y="187970"/>
                </a:cubicBezTo>
                <a:lnTo>
                  <a:pt x="98584" y="9376"/>
                </a:lnTo>
                <a:cubicBezTo>
                  <a:pt x="101709" y="3617"/>
                  <a:pt x="107737" y="0"/>
                  <a:pt x="114300" y="0"/>
                </a:cubicBezTo>
                <a:close/>
                <a:moveTo>
                  <a:pt x="114300" y="75009"/>
                </a:moveTo>
                <a:cubicBezTo>
                  <a:pt x="108362" y="75009"/>
                  <a:pt x="103584" y="79787"/>
                  <a:pt x="103584" y="85725"/>
                </a:cubicBezTo>
                <a:lnTo>
                  <a:pt x="103584" y="135731"/>
                </a:lnTo>
                <a:cubicBezTo>
                  <a:pt x="103584" y="141669"/>
                  <a:pt x="108362" y="146447"/>
                  <a:pt x="114300" y="146447"/>
                </a:cubicBezTo>
                <a:cubicBezTo>
                  <a:pt x="120238" y="146447"/>
                  <a:pt x="125016" y="141669"/>
                  <a:pt x="125016" y="135731"/>
                </a:cubicBezTo>
                <a:lnTo>
                  <a:pt x="125016" y="85725"/>
                </a:lnTo>
                <a:cubicBezTo>
                  <a:pt x="125016" y="79787"/>
                  <a:pt x="120238" y="75009"/>
                  <a:pt x="114300" y="75009"/>
                </a:cubicBezTo>
                <a:close/>
                <a:moveTo>
                  <a:pt x="126221" y="171450"/>
                </a:moveTo>
                <a:cubicBezTo>
                  <a:pt x="126492" y="167025"/>
                  <a:pt x="124286" y="162815"/>
                  <a:pt x="120492" y="160521"/>
                </a:cubicBezTo>
                <a:cubicBezTo>
                  <a:pt x="116699" y="158226"/>
                  <a:pt x="111946" y="158226"/>
                  <a:pt x="108152" y="160521"/>
                </a:cubicBezTo>
                <a:cubicBezTo>
                  <a:pt x="104359" y="162815"/>
                  <a:pt x="102152" y="167025"/>
                  <a:pt x="102424" y="171450"/>
                </a:cubicBezTo>
                <a:cubicBezTo>
                  <a:pt x="102152" y="175875"/>
                  <a:pt x="104359" y="180085"/>
                  <a:pt x="108152" y="182379"/>
                </a:cubicBezTo>
                <a:cubicBezTo>
                  <a:pt x="111946" y="184674"/>
                  <a:pt x="116699" y="184674"/>
                  <a:pt x="120492" y="182379"/>
                </a:cubicBezTo>
                <a:cubicBezTo>
                  <a:pt x="124286" y="180085"/>
                  <a:pt x="126492" y="175875"/>
                  <a:pt x="126221" y="171450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7" name="Text 5"/>
          <p:cNvSpPr/>
          <p:nvPr/>
        </p:nvSpPr>
        <p:spPr>
          <a:xfrm>
            <a:off x="1009650" y="1409700"/>
            <a:ext cx="933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Problema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09600" y="1790700"/>
            <a:ext cx="52578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Los sistemas basados en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firmas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solo detectan ataques conocidos, dejando vulnerabilidades críticas expuestas.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00050" y="3219450"/>
            <a:ext cx="5581650" cy="1257300"/>
          </a:xfrm>
          <a:custGeom>
            <a:avLst/>
            <a:gdLst/>
            <a:ahLst/>
            <a:cxnLst/>
            <a:rect l="l" t="t" r="r" b="b"/>
            <a:pathLst>
              <a:path w="5581650" h="1257300">
                <a:moveTo>
                  <a:pt x="38100" y="0"/>
                </a:moveTo>
                <a:lnTo>
                  <a:pt x="5505445" y="0"/>
                </a:lnTo>
                <a:cubicBezTo>
                  <a:pt x="5547532" y="0"/>
                  <a:pt x="5581650" y="34118"/>
                  <a:pt x="5581650" y="76205"/>
                </a:cubicBezTo>
                <a:lnTo>
                  <a:pt x="5581650" y="1181095"/>
                </a:lnTo>
                <a:cubicBezTo>
                  <a:pt x="5581650" y="1223182"/>
                  <a:pt x="5547532" y="1257300"/>
                  <a:pt x="5505445" y="1257300"/>
                </a:cubicBezTo>
                <a:lnTo>
                  <a:pt x="38100" y="1257300"/>
                </a:lnTo>
                <a:cubicBezTo>
                  <a:pt x="17072" y="1257300"/>
                  <a:pt x="0" y="1240228"/>
                  <a:pt x="0" y="1219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10" name="Shape 8"/>
          <p:cNvSpPr/>
          <p:nvPr/>
        </p:nvSpPr>
        <p:spPr>
          <a:xfrm>
            <a:off x="400050" y="3219450"/>
            <a:ext cx="38100" cy="1257300"/>
          </a:xfrm>
          <a:custGeom>
            <a:avLst/>
            <a:gdLst/>
            <a:ahLst/>
            <a:cxnLst/>
            <a:rect l="l" t="t" r="r" b="b"/>
            <a:pathLst>
              <a:path w="38100" h="1257300">
                <a:moveTo>
                  <a:pt x="38100" y="0"/>
                </a:moveTo>
                <a:lnTo>
                  <a:pt x="38100" y="0"/>
                </a:lnTo>
                <a:lnTo>
                  <a:pt x="38100" y="1257300"/>
                </a:lnTo>
                <a:lnTo>
                  <a:pt x="38100" y="1257300"/>
                </a:lnTo>
                <a:cubicBezTo>
                  <a:pt x="17072" y="1257300"/>
                  <a:pt x="0" y="1240228"/>
                  <a:pt x="0" y="1219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11" name="Shape 9"/>
          <p:cNvSpPr/>
          <p:nvPr/>
        </p:nvSpPr>
        <p:spPr>
          <a:xfrm>
            <a:off x="638175" y="34290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3139" y="1295"/>
                </a:moveTo>
                <a:cubicBezTo>
                  <a:pt x="111264" y="446"/>
                  <a:pt x="109255" y="0"/>
                  <a:pt x="107156" y="0"/>
                </a:cubicBezTo>
                <a:cubicBezTo>
                  <a:pt x="105058" y="0"/>
                  <a:pt x="103049" y="446"/>
                  <a:pt x="101173" y="1295"/>
                </a:cubicBezTo>
                <a:lnTo>
                  <a:pt x="17100" y="36969"/>
                </a:lnTo>
                <a:cubicBezTo>
                  <a:pt x="7278" y="41121"/>
                  <a:pt x="-45" y="50810"/>
                  <a:pt x="0" y="62508"/>
                </a:cubicBezTo>
                <a:cubicBezTo>
                  <a:pt x="223" y="106799"/>
                  <a:pt x="18440" y="187836"/>
                  <a:pt x="95369" y="224671"/>
                </a:cubicBezTo>
                <a:cubicBezTo>
                  <a:pt x="102825" y="228243"/>
                  <a:pt x="111487" y="228243"/>
                  <a:pt x="118943" y="224671"/>
                </a:cubicBezTo>
                <a:cubicBezTo>
                  <a:pt x="195917" y="187836"/>
                  <a:pt x="214134" y="106799"/>
                  <a:pt x="214313" y="62508"/>
                </a:cubicBezTo>
                <a:cubicBezTo>
                  <a:pt x="214357" y="50810"/>
                  <a:pt x="207035" y="41121"/>
                  <a:pt x="197212" y="36969"/>
                </a:cubicBezTo>
                <a:lnTo>
                  <a:pt x="113139" y="1295"/>
                </a:lnTo>
                <a:close/>
                <a:moveTo>
                  <a:pt x="107156" y="57150"/>
                </a:moveTo>
                <a:cubicBezTo>
                  <a:pt x="113094" y="57150"/>
                  <a:pt x="117872" y="61927"/>
                  <a:pt x="117872" y="67866"/>
                </a:cubicBezTo>
                <a:cubicBezTo>
                  <a:pt x="117872" y="78090"/>
                  <a:pt x="130239" y="83225"/>
                  <a:pt x="137473" y="75992"/>
                </a:cubicBezTo>
                <a:cubicBezTo>
                  <a:pt x="141669" y="71795"/>
                  <a:pt x="148456" y="71795"/>
                  <a:pt x="152608" y="75992"/>
                </a:cubicBezTo>
                <a:cubicBezTo>
                  <a:pt x="156761" y="80189"/>
                  <a:pt x="156805" y="86975"/>
                  <a:pt x="152608" y="91127"/>
                </a:cubicBezTo>
                <a:cubicBezTo>
                  <a:pt x="145375" y="98361"/>
                  <a:pt x="150510" y="110728"/>
                  <a:pt x="160734" y="110728"/>
                </a:cubicBezTo>
                <a:cubicBezTo>
                  <a:pt x="166673" y="110728"/>
                  <a:pt x="171450" y="115506"/>
                  <a:pt x="171450" y="121444"/>
                </a:cubicBezTo>
                <a:cubicBezTo>
                  <a:pt x="171450" y="127382"/>
                  <a:pt x="166673" y="132159"/>
                  <a:pt x="160734" y="132159"/>
                </a:cubicBezTo>
                <a:cubicBezTo>
                  <a:pt x="150510" y="132159"/>
                  <a:pt x="145375" y="144527"/>
                  <a:pt x="152608" y="151760"/>
                </a:cubicBezTo>
                <a:cubicBezTo>
                  <a:pt x="156805" y="155957"/>
                  <a:pt x="156805" y="162744"/>
                  <a:pt x="152608" y="166896"/>
                </a:cubicBezTo>
                <a:cubicBezTo>
                  <a:pt x="148411" y="171048"/>
                  <a:pt x="141625" y="171093"/>
                  <a:pt x="137473" y="166896"/>
                </a:cubicBezTo>
                <a:cubicBezTo>
                  <a:pt x="130239" y="159663"/>
                  <a:pt x="117872" y="164797"/>
                  <a:pt x="117872" y="175022"/>
                </a:cubicBezTo>
                <a:cubicBezTo>
                  <a:pt x="117872" y="180960"/>
                  <a:pt x="113094" y="185737"/>
                  <a:pt x="107156" y="185737"/>
                </a:cubicBezTo>
                <a:cubicBezTo>
                  <a:pt x="101218" y="185737"/>
                  <a:pt x="96441" y="180960"/>
                  <a:pt x="96441" y="175022"/>
                </a:cubicBezTo>
                <a:cubicBezTo>
                  <a:pt x="96441" y="164797"/>
                  <a:pt x="84073" y="159663"/>
                  <a:pt x="76840" y="166896"/>
                </a:cubicBezTo>
                <a:cubicBezTo>
                  <a:pt x="72643" y="171093"/>
                  <a:pt x="65856" y="171093"/>
                  <a:pt x="61704" y="166896"/>
                </a:cubicBezTo>
                <a:cubicBezTo>
                  <a:pt x="57552" y="162699"/>
                  <a:pt x="57507" y="155912"/>
                  <a:pt x="61704" y="151760"/>
                </a:cubicBezTo>
                <a:cubicBezTo>
                  <a:pt x="68937" y="144527"/>
                  <a:pt x="63803" y="132159"/>
                  <a:pt x="53578" y="132159"/>
                </a:cubicBezTo>
                <a:cubicBezTo>
                  <a:pt x="47640" y="132159"/>
                  <a:pt x="42862" y="127382"/>
                  <a:pt x="42862" y="121444"/>
                </a:cubicBezTo>
                <a:cubicBezTo>
                  <a:pt x="42862" y="115506"/>
                  <a:pt x="47640" y="110728"/>
                  <a:pt x="53578" y="110728"/>
                </a:cubicBezTo>
                <a:cubicBezTo>
                  <a:pt x="63803" y="110728"/>
                  <a:pt x="68937" y="98361"/>
                  <a:pt x="61704" y="91127"/>
                </a:cubicBezTo>
                <a:cubicBezTo>
                  <a:pt x="57507" y="86931"/>
                  <a:pt x="57507" y="80144"/>
                  <a:pt x="61704" y="75992"/>
                </a:cubicBezTo>
                <a:cubicBezTo>
                  <a:pt x="65901" y="71839"/>
                  <a:pt x="72688" y="71795"/>
                  <a:pt x="76840" y="75992"/>
                </a:cubicBezTo>
                <a:cubicBezTo>
                  <a:pt x="84073" y="83225"/>
                  <a:pt x="96441" y="78090"/>
                  <a:pt x="96441" y="67866"/>
                </a:cubicBezTo>
                <a:cubicBezTo>
                  <a:pt x="96441" y="61927"/>
                  <a:pt x="101218" y="57150"/>
                  <a:pt x="107156" y="57150"/>
                </a:cubicBezTo>
                <a:close/>
                <a:moveTo>
                  <a:pt x="92869" y="117872"/>
                </a:moveTo>
                <a:cubicBezTo>
                  <a:pt x="98783" y="117872"/>
                  <a:pt x="103584" y="113070"/>
                  <a:pt x="103584" y="107156"/>
                </a:cubicBezTo>
                <a:cubicBezTo>
                  <a:pt x="103584" y="101242"/>
                  <a:pt x="98783" y="96441"/>
                  <a:pt x="92869" y="96441"/>
                </a:cubicBezTo>
                <a:cubicBezTo>
                  <a:pt x="86955" y="96441"/>
                  <a:pt x="82153" y="101242"/>
                  <a:pt x="82153" y="107156"/>
                </a:cubicBezTo>
                <a:cubicBezTo>
                  <a:pt x="82153" y="113070"/>
                  <a:pt x="86955" y="117872"/>
                  <a:pt x="92869" y="117872"/>
                </a:cubicBezTo>
                <a:close/>
                <a:moveTo>
                  <a:pt x="132159" y="135731"/>
                </a:moveTo>
                <a:cubicBezTo>
                  <a:pt x="132159" y="129817"/>
                  <a:pt x="127358" y="125016"/>
                  <a:pt x="121444" y="125016"/>
                </a:cubicBezTo>
                <a:cubicBezTo>
                  <a:pt x="115530" y="125016"/>
                  <a:pt x="110728" y="129817"/>
                  <a:pt x="110728" y="135731"/>
                </a:cubicBezTo>
                <a:cubicBezTo>
                  <a:pt x="110728" y="141645"/>
                  <a:pt x="115530" y="146447"/>
                  <a:pt x="121444" y="146447"/>
                </a:cubicBezTo>
                <a:cubicBezTo>
                  <a:pt x="127358" y="146447"/>
                  <a:pt x="132159" y="141645"/>
                  <a:pt x="132159" y="135731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12" name="Text 10"/>
          <p:cNvSpPr/>
          <p:nvPr/>
        </p:nvSpPr>
        <p:spPr>
          <a:xfrm>
            <a:off x="1009650" y="3409950"/>
            <a:ext cx="1000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Limitación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09600" y="3790950"/>
            <a:ext cx="52578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Los ataques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zero-day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evaden completamente la detección tradicional, representando una amenaza persistente.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00050" y="5219700"/>
            <a:ext cx="5581650" cy="1257300"/>
          </a:xfrm>
          <a:custGeom>
            <a:avLst/>
            <a:gdLst/>
            <a:ahLst/>
            <a:cxnLst/>
            <a:rect l="l" t="t" r="r" b="b"/>
            <a:pathLst>
              <a:path w="5581650" h="1257300">
                <a:moveTo>
                  <a:pt x="38100" y="0"/>
                </a:moveTo>
                <a:lnTo>
                  <a:pt x="5505445" y="0"/>
                </a:lnTo>
                <a:cubicBezTo>
                  <a:pt x="5547532" y="0"/>
                  <a:pt x="5581650" y="34118"/>
                  <a:pt x="5581650" y="76205"/>
                </a:cubicBezTo>
                <a:lnTo>
                  <a:pt x="5581650" y="1181095"/>
                </a:lnTo>
                <a:cubicBezTo>
                  <a:pt x="5581650" y="1223182"/>
                  <a:pt x="5547532" y="1257300"/>
                  <a:pt x="5505445" y="1257300"/>
                </a:cubicBezTo>
                <a:lnTo>
                  <a:pt x="38100" y="1257300"/>
                </a:lnTo>
                <a:cubicBezTo>
                  <a:pt x="17072" y="1257300"/>
                  <a:pt x="0" y="1240228"/>
                  <a:pt x="0" y="1219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15" name="Shape 13"/>
          <p:cNvSpPr/>
          <p:nvPr/>
        </p:nvSpPr>
        <p:spPr>
          <a:xfrm>
            <a:off x="400050" y="5219700"/>
            <a:ext cx="38100" cy="1257300"/>
          </a:xfrm>
          <a:custGeom>
            <a:avLst/>
            <a:gdLst/>
            <a:ahLst/>
            <a:cxnLst/>
            <a:rect l="l" t="t" r="r" b="b"/>
            <a:pathLst>
              <a:path w="38100" h="1257300">
                <a:moveTo>
                  <a:pt x="38100" y="0"/>
                </a:moveTo>
                <a:lnTo>
                  <a:pt x="38100" y="0"/>
                </a:lnTo>
                <a:lnTo>
                  <a:pt x="38100" y="1257300"/>
                </a:lnTo>
                <a:lnTo>
                  <a:pt x="38100" y="1257300"/>
                </a:lnTo>
                <a:cubicBezTo>
                  <a:pt x="17072" y="1257300"/>
                  <a:pt x="0" y="1240228"/>
                  <a:pt x="0" y="1219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EA5E9"/>
          </a:solidFill>
          <a:ln/>
        </p:spPr>
      </p:sp>
      <p:sp>
        <p:nvSpPr>
          <p:cNvPr id="16" name="Shape 14"/>
          <p:cNvSpPr/>
          <p:nvPr/>
        </p:nvSpPr>
        <p:spPr>
          <a:xfrm>
            <a:off x="638175" y="54292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14300" y="78581"/>
                </a:moveTo>
                <a:cubicBezTo>
                  <a:pt x="106397" y="78581"/>
                  <a:pt x="100013" y="84966"/>
                  <a:pt x="100013" y="92869"/>
                </a:cubicBezTo>
                <a:cubicBezTo>
                  <a:pt x="100013" y="98807"/>
                  <a:pt x="95235" y="103584"/>
                  <a:pt x="89297" y="103584"/>
                </a:cubicBezTo>
                <a:cubicBezTo>
                  <a:pt x="83359" y="103584"/>
                  <a:pt x="78581" y="98807"/>
                  <a:pt x="78581" y="92869"/>
                </a:cubicBezTo>
                <a:cubicBezTo>
                  <a:pt x="78581" y="73134"/>
                  <a:pt x="94565" y="57150"/>
                  <a:pt x="114300" y="57150"/>
                </a:cubicBezTo>
                <a:cubicBezTo>
                  <a:pt x="134035" y="57150"/>
                  <a:pt x="150019" y="73134"/>
                  <a:pt x="150019" y="92869"/>
                </a:cubicBezTo>
                <a:cubicBezTo>
                  <a:pt x="150019" y="113943"/>
                  <a:pt x="133945" y="122873"/>
                  <a:pt x="125016" y="126132"/>
                </a:cubicBezTo>
                <a:lnTo>
                  <a:pt x="125016" y="127828"/>
                </a:lnTo>
                <a:cubicBezTo>
                  <a:pt x="125016" y="133767"/>
                  <a:pt x="120238" y="138544"/>
                  <a:pt x="114300" y="138544"/>
                </a:cubicBezTo>
                <a:cubicBezTo>
                  <a:pt x="108362" y="138544"/>
                  <a:pt x="103584" y="133767"/>
                  <a:pt x="103584" y="127828"/>
                </a:cubicBezTo>
                <a:lnTo>
                  <a:pt x="103584" y="124212"/>
                </a:lnTo>
                <a:cubicBezTo>
                  <a:pt x="103584" y="115059"/>
                  <a:pt x="110192" y="108496"/>
                  <a:pt x="117024" y="106263"/>
                </a:cubicBezTo>
                <a:cubicBezTo>
                  <a:pt x="119881" y="105326"/>
                  <a:pt x="122917" y="103808"/>
                  <a:pt x="125150" y="101664"/>
                </a:cubicBezTo>
                <a:cubicBezTo>
                  <a:pt x="127069" y="99789"/>
                  <a:pt x="128588" y="97200"/>
                  <a:pt x="128588" y="92913"/>
                </a:cubicBezTo>
                <a:cubicBezTo>
                  <a:pt x="128588" y="85011"/>
                  <a:pt x="122203" y="78626"/>
                  <a:pt x="114300" y="78626"/>
                </a:cubicBezTo>
                <a:close/>
                <a:moveTo>
                  <a:pt x="100013" y="164306"/>
                </a:moveTo>
                <a:cubicBezTo>
                  <a:pt x="100013" y="156421"/>
                  <a:pt x="106415" y="150019"/>
                  <a:pt x="114300" y="150019"/>
                </a:cubicBezTo>
                <a:cubicBezTo>
                  <a:pt x="122185" y="150019"/>
                  <a:pt x="128588" y="156421"/>
                  <a:pt x="128588" y="164306"/>
                </a:cubicBezTo>
                <a:cubicBezTo>
                  <a:pt x="128588" y="172192"/>
                  <a:pt x="122185" y="178594"/>
                  <a:pt x="114300" y="178594"/>
                </a:cubicBezTo>
                <a:cubicBezTo>
                  <a:pt x="106415" y="178594"/>
                  <a:pt x="100013" y="172192"/>
                  <a:pt x="100013" y="164306"/>
                </a:cubicBezTo>
                <a:close/>
              </a:path>
            </a:pathLst>
          </a:custGeom>
          <a:solidFill>
            <a:srgbClr val="0EA5E9"/>
          </a:solidFill>
          <a:ln/>
        </p:spPr>
      </p:sp>
      <p:sp>
        <p:nvSpPr>
          <p:cNvPr id="17" name="Text 15"/>
          <p:cNvSpPr/>
          <p:nvPr/>
        </p:nvSpPr>
        <p:spPr>
          <a:xfrm>
            <a:off x="1009650" y="5410200"/>
            <a:ext cx="2362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Pregunta de Investigación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09600" y="5791200"/>
            <a:ext cx="52578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¿Puede el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análisis estadístico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detectar patrones anómalos sin conocer el ataque específico de antemano?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210300" y="1219200"/>
            <a:ext cx="5600700" cy="5257800"/>
          </a:xfrm>
          <a:custGeom>
            <a:avLst/>
            <a:gdLst/>
            <a:ahLst/>
            <a:cxnLst/>
            <a:rect l="l" t="t" r="r" b="b"/>
            <a:pathLst>
              <a:path w="5600700" h="5257800">
                <a:moveTo>
                  <a:pt x="76186" y="0"/>
                </a:moveTo>
                <a:lnTo>
                  <a:pt x="5524514" y="0"/>
                </a:lnTo>
                <a:cubicBezTo>
                  <a:pt x="5566591" y="0"/>
                  <a:pt x="5600700" y="34109"/>
                  <a:pt x="5600700" y="76186"/>
                </a:cubicBezTo>
                <a:lnTo>
                  <a:pt x="5600700" y="5181614"/>
                </a:lnTo>
                <a:cubicBezTo>
                  <a:pt x="5600700" y="5223691"/>
                  <a:pt x="5566591" y="5257800"/>
                  <a:pt x="5524514" y="5257800"/>
                </a:cubicBezTo>
                <a:lnTo>
                  <a:pt x="76186" y="5257800"/>
                </a:lnTo>
                <a:cubicBezTo>
                  <a:pt x="34109" y="5257800"/>
                  <a:pt x="0" y="5223691"/>
                  <a:pt x="0" y="5181614"/>
                </a:cubicBezTo>
                <a:lnTo>
                  <a:pt x="0" y="76186"/>
                </a:lnTo>
                <a:cubicBezTo>
                  <a:pt x="0" y="34138"/>
                  <a:pt x="34138" y="0"/>
                  <a:pt x="76186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20" name="Shape 18"/>
          <p:cNvSpPr/>
          <p:nvPr/>
        </p:nvSpPr>
        <p:spPr>
          <a:xfrm>
            <a:off x="6494859" y="1457325"/>
            <a:ext cx="250031" cy="285750"/>
          </a:xfrm>
          <a:custGeom>
            <a:avLst/>
            <a:gdLst/>
            <a:ahLst/>
            <a:cxnLst/>
            <a:rect l="l" t="t" r="r" b="b"/>
            <a:pathLst>
              <a:path w="250031" h="285750">
                <a:moveTo>
                  <a:pt x="250031" y="114858"/>
                </a:moveTo>
                <a:cubicBezTo>
                  <a:pt x="241771" y="120328"/>
                  <a:pt x="232283" y="124737"/>
                  <a:pt x="222405" y="128253"/>
                </a:cubicBezTo>
                <a:cubicBezTo>
                  <a:pt x="196174" y="137629"/>
                  <a:pt x="161739" y="142875"/>
                  <a:pt x="125016" y="142875"/>
                </a:cubicBezTo>
                <a:cubicBezTo>
                  <a:pt x="88292" y="142875"/>
                  <a:pt x="53801" y="137573"/>
                  <a:pt x="27626" y="128253"/>
                </a:cubicBezTo>
                <a:cubicBezTo>
                  <a:pt x="17804" y="124737"/>
                  <a:pt x="8260" y="120328"/>
                  <a:pt x="0" y="114858"/>
                </a:cubicBezTo>
                <a:lnTo>
                  <a:pt x="0" y="160734"/>
                </a:lnTo>
                <a:cubicBezTo>
                  <a:pt x="0" y="185403"/>
                  <a:pt x="55978" y="205383"/>
                  <a:pt x="125016" y="205383"/>
                </a:cubicBezTo>
                <a:cubicBezTo>
                  <a:pt x="194053" y="205383"/>
                  <a:pt x="250031" y="185403"/>
                  <a:pt x="250031" y="160734"/>
                </a:cubicBezTo>
                <a:lnTo>
                  <a:pt x="250031" y="114858"/>
                </a:lnTo>
                <a:close/>
                <a:moveTo>
                  <a:pt x="250031" y="71438"/>
                </a:moveTo>
                <a:lnTo>
                  <a:pt x="250031" y="44648"/>
                </a:lnTo>
                <a:cubicBezTo>
                  <a:pt x="250031" y="19980"/>
                  <a:pt x="194053" y="0"/>
                  <a:pt x="125016" y="0"/>
                </a:cubicBezTo>
                <a:cubicBezTo>
                  <a:pt x="55978" y="0"/>
                  <a:pt x="0" y="19980"/>
                  <a:pt x="0" y="44648"/>
                </a:cubicBezTo>
                <a:lnTo>
                  <a:pt x="0" y="71438"/>
                </a:lnTo>
                <a:cubicBezTo>
                  <a:pt x="0" y="96106"/>
                  <a:pt x="55978" y="116086"/>
                  <a:pt x="125016" y="116086"/>
                </a:cubicBezTo>
                <a:cubicBezTo>
                  <a:pt x="194053" y="116086"/>
                  <a:pt x="250031" y="96106"/>
                  <a:pt x="250031" y="71438"/>
                </a:cubicBezTo>
                <a:close/>
                <a:moveTo>
                  <a:pt x="222405" y="217550"/>
                </a:moveTo>
                <a:cubicBezTo>
                  <a:pt x="196230" y="226870"/>
                  <a:pt x="161795" y="232172"/>
                  <a:pt x="125016" y="232172"/>
                </a:cubicBezTo>
                <a:cubicBezTo>
                  <a:pt x="88236" y="232172"/>
                  <a:pt x="53801" y="226870"/>
                  <a:pt x="27626" y="217550"/>
                </a:cubicBezTo>
                <a:cubicBezTo>
                  <a:pt x="17804" y="214033"/>
                  <a:pt x="8260" y="209624"/>
                  <a:pt x="0" y="204155"/>
                </a:cubicBezTo>
                <a:lnTo>
                  <a:pt x="0" y="241102"/>
                </a:lnTo>
                <a:cubicBezTo>
                  <a:pt x="0" y="265770"/>
                  <a:pt x="55978" y="285750"/>
                  <a:pt x="125016" y="285750"/>
                </a:cubicBezTo>
                <a:cubicBezTo>
                  <a:pt x="194053" y="285750"/>
                  <a:pt x="250031" y="265770"/>
                  <a:pt x="250031" y="241102"/>
                </a:cubicBezTo>
                <a:lnTo>
                  <a:pt x="250031" y="204155"/>
                </a:lnTo>
                <a:cubicBezTo>
                  <a:pt x="241771" y="209624"/>
                  <a:pt x="232283" y="214033"/>
                  <a:pt x="222405" y="217550"/>
                </a:cubicBezTo>
                <a:close/>
              </a:path>
            </a:pathLst>
          </a:custGeom>
          <a:solidFill>
            <a:srgbClr val="1E3A8A"/>
          </a:solidFill>
          <a:ln/>
        </p:spPr>
      </p:sp>
      <p:sp>
        <p:nvSpPr>
          <p:cNvPr id="21" name="Text 19"/>
          <p:cNvSpPr/>
          <p:nvPr/>
        </p:nvSpPr>
        <p:spPr>
          <a:xfrm>
            <a:off x="6910388" y="1447800"/>
            <a:ext cx="20669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E3A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Dataset: NSL-KDD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438900" y="1981200"/>
            <a:ext cx="5143500" cy="647700"/>
          </a:xfrm>
          <a:custGeom>
            <a:avLst/>
            <a:gdLst/>
            <a:ahLst/>
            <a:cxnLst/>
            <a:rect l="l" t="t" r="r" b="b"/>
            <a:pathLst>
              <a:path w="5143500" h="647700">
                <a:moveTo>
                  <a:pt x="76202" y="0"/>
                </a:moveTo>
                <a:lnTo>
                  <a:pt x="5067298" y="0"/>
                </a:lnTo>
                <a:cubicBezTo>
                  <a:pt x="5109383" y="0"/>
                  <a:pt x="5143500" y="34117"/>
                  <a:pt x="5143500" y="76202"/>
                </a:cubicBezTo>
                <a:lnTo>
                  <a:pt x="5143500" y="571498"/>
                </a:lnTo>
                <a:cubicBezTo>
                  <a:pt x="5143500" y="613583"/>
                  <a:pt x="5109383" y="647700"/>
                  <a:pt x="5067298" y="647700"/>
                </a:cubicBezTo>
                <a:lnTo>
                  <a:pt x="76202" y="647700"/>
                </a:lnTo>
                <a:cubicBezTo>
                  <a:pt x="34117" y="647700"/>
                  <a:pt x="0" y="613583"/>
                  <a:pt x="0" y="5714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F8FAFC"/>
          </a:solidFill>
          <a:ln/>
        </p:spPr>
      </p:sp>
      <p:sp>
        <p:nvSpPr>
          <p:cNvPr id="23" name="Text 21"/>
          <p:cNvSpPr/>
          <p:nvPr/>
        </p:nvSpPr>
        <p:spPr>
          <a:xfrm>
            <a:off x="6591300" y="2171700"/>
            <a:ext cx="1247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Observaciones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0583540" y="2133600"/>
            <a:ext cx="9906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1E3A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25,192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438900" y="2933700"/>
            <a:ext cx="5143500" cy="647700"/>
          </a:xfrm>
          <a:custGeom>
            <a:avLst/>
            <a:gdLst/>
            <a:ahLst/>
            <a:cxnLst/>
            <a:rect l="l" t="t" r="r" b="b"/>
            <a:pathLst>
              <a:path w="5143500" h="647700">
                <a:moveTo>
                  <a:pt x="76202" y="0"/>
                </a:moveTo>
                <a:lnTo>
                  <a:pt x="5067298" y="0"/>
                </a:lnTo>
                <a:cubicBezTo>
                  <a:pt x="5109383" y="0"/>
                  <a:pt x="5143500" y="34117"/>
                  <a:pt x="5143500" y="76202"/>
                </a:cubicBezTo>
                <a:lnTo>
                  <a:pt x="5143500" y="571498"/>
                </a:lnTo>
                <a:cubicBezTo>
                  <a:pt x="5143500" y="613583"/>
                  <a:pt x="5109383" y="647700"/>
                  <a:pt x="5067298" y="647700"/>
                </a:cubicBezTo>
                <a:lnTo>
                  <a:pt x="76202" y="647700"/>
                </a:lnTo>
                <a:cubicBezTo>
                  <a:pt x="34117" y="647700"/>
                  <a:pt x="0" y="613583"/>
                  <a:pt x="0" y="5714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F8FAFC"/>
          </a:solidFill>
          <a:ln/>
        </p:spPr>
      </p:sp>
      <p:sp>
        <p:nvSpPr>
          <p:cNvPr id="26" name="Text 24"/>
          <p:cNvSpPr/>
          <p:nvPr/>
        </p:nvSpPr>
        <p:spPr>
          <a:xfrm>
            <a:off x="6591300" y="3124200"/>
            <a:ext cx="1247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Características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1150203" y="3086100"/>
            <a:ext cx="4191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1E3A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41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438900" y="3886200"/>
            <a:ext cx="5143500" cy="2286000"/>
          </a:xfrm>
          <a:custGeom>
            <a:avLst/>
            <a:gdLst/>
            <a:ahLst/>
            <a:cxnLst/>
            <a:rect l="l" t="t" r="r" b="b"/>
            <a:pathLst>
              <a:path w="5143500" h="2286000">
                <a:moveTo>
                  <a:pt x="76192" y="0"/>
                </a:moveTo>
                <a:lnTo>
                  <a:pt x="5067308" y="0"/>
                </a:lnTo>
                <a:cubicBezTo>
                  <a:pt x="5109388" y="0"/>
                  <a:pt x="5143500" y="34112"/>
                  <a:pt x="5143500" y="76192"/>
                </a:cubicBezTo>
                <a:lnTo>
                  <a:pt x="5143500" y="2209808"/>
                </a:lnTo>
                <a:cubicBezTo>
                  <a:pt x="5143500" y="2251888"/>
                  <a:pt x="5109388" y="2286000"/>
                  <a:pt x="5067308" y="2286000"/>
                </a:cubicBezTo>
                <a:lnTo>
                  <a:pt x="76192" y="2286000"/>
                </a:lnTo>
                <a:cubicBezTo>
                  <a:pt x="34112" y="2286000"/>
                  <a:pt x="0" y="2251888"/>
                  <a:pt x="0" y="2209808"/>
                </a:cubicBezTo>
                <a:lnTo>
                  <a:pt x="0" y="76192"/>
                </a:lnTo>
                <a:cubicBezTo>
                  <a:pt x="0" y="34141"/>
                  <a:pt x="34141" y="0"/>
                  <a:pt x="76192" y="0"/>
                </a:cubicBezTo>
                <a:close/>
              </a:path>
            </a:pathLst>
          </a:custGeom>
          <a:solidFill>
            <a:srgbClr val="F8FAFC"/>
          </a:solidFill>
          <a:ln/>
        </p:spPr>
      </p:sp>
      <p:sp>
        <p:nvSpPr>
          <p:cNvPr id="29" name="Text 27"/>
          <p:cNvSpPr/>
          <p:nvPr/>
        </p:nvSpPr>
        <p:spPr>
          <a:xfrm>
            <a:off x="6591300" y="4038600"/>
            <a:ext cx="4914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Distribución de Categorías: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591300" y="4400550"/>
            <a:ext cx="581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Normal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11086207" y="4381500"/>
            <a:ext cx="428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0B98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53%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591300" y="4743450"/>
            <a:ext cx="371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DoS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1085537" y="4724400"/>
            <a:ext cx="428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F444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36%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591300" y="5086350"/>
            <a:ext cx="495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Probe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1114484" y="5067300"/>
            <a:ext cx="400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59E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10%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591300" y="5429250"/>
            <a:ext cx="342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R2L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1222013" y="5410200"/>
            <a:ext cx="295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0EA5E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1%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591300" y="5772150"/>
            <a:ext cx="361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U2R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10928821" y="5753100"/>
            <a:ext cx="590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0.04%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0EA5E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MARCO TEÓRICO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E3A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Tres Preguntas Fundamentales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00050" y="1219200"/>
            <a:ext cx="11410950" cy="990600"/>
          </a:xfrm>
          <a:custGeom>
            <a:avLst/>
            <a:gdLst/>
            <a:ahLst/>
            <a:cxnLst/>
            <a:rect l="l" t="t" r="r" b="b"/>
            <a:pathLst>
              <a:path w="11410950" h="990600">
                <a:moveTo>
                  <a:pt x="38100" y="0"/>
                </a:moveTo>
                <a:lnTo>
                  <a:pt x="11334753" y="0"/>
                </a:lnTo>
                <a:cubicBezTo>
                  <a:pt x="11376835" y="0"/>
                  <a:pt x="11410950" y="34115"/>
                  <a:pt x="11410950" y="76197"/>
                </a:cubicBezTo>
                <a:lnTo>
                  <a:pt x="11410950" y="914403"/>
                </a:lnTo>
                <a:cubicBezTo>
                  <a:pt x="11410950" y="956485"/>
                  <a:pt x="11376835" y="990600"/>
                  <a:pt x="11334753" y="990600"/>
                </a:cubicBezTo>
                <a:lnTo>
                  <a:pt x="38100" y="990600"/>
                </a:lnTo>
                <a:cubicBezTo>
                  <a:pt x="17072" y="990600"/>
                  <a:pt x="0" y="973528"/>
                  <a:pt x="0" y="952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400050" y="1219200"/>
            <a:ext cx="38100" cy="990600"/>
          </a:xfrm>
          <a:custGeom>
            <a:avLst/>
            <a:gdLst/>
            <a:ahLst/>
            <a:cxnLst/>
            <a:rect l="l" t="t" r="r" b="b"/>
            <a:pathLst>
              <a:path w="38100" h="990600">
                <a:moveTo>
                  <a:pt x="38100" y="0"/>
                </a:moveTo>
                <a:lnTo>
                  <a:pt x="38100" y="0"/>
                </a:lnTo>
                <a:lnTo>
                  <a:pt x="38100" y="990600"/>
                </a:lnTo>
                <a:lnTo>
                  <a:pt x="38100" y="990600"/>
                </a:lnTo>
                <a:cubicBezTo>
                  <a:pt x="17072" y="990600"/>
                  <a:pt x="0" y="973528"/>
                  <a:pt x="0" y="952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3A8A"/>
          </a:solidFill>
          <a:ln/>
        </p:spPr>
      </p:sp>
      <p:sp>
        <p:nvSpPr>
          <p:cNvPr id="6" name="Shape 4"/>
          <p:cNvSpPr/>
          <p:nvPr/>
        </p:nvSpPr>
        <p:spPr>
          <a:xfrm>
            <a:off x="609600" y="14097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1E3A8A"/>
          </a:solidFill>
          <a:ln/>
        </p:spPr>
      </p:sp>
      <p:sp>
        <p:nvSpPr>
          <p:cNvPr id="7" name="Text 5"/>
          <p:cNvSpPr/>
          <p:nvPr/>
        </p:nvSpPr>
        <p:spPr>
          <a:xfrm>
            <a:off x="552450" y="1409700"/>
            <a:ext cx="6477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295400" y="1409700"/>
            <a:ext cx="10420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¿Qué variables del tráfico discriminan entre tipos de ataque?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314450" y="18288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9525" y="9525"/>
                </a:moveTo>
                <a:cubicBezTo>
                  <a:pt x="14794" y="9525"/>
                  <a:pt x="19050" y="13781"/>
                  <a:pt x="19050" y="19050"/>
                </a:cubicBezTo>
                <a:lnTo>
                  <a:pt x="19050" y="119062"/>
                </a:lnTo>
                <a:cubicBezTo>
                  <a:pt x="19050" y="121682"/>
                  <a:pt x="21193" y="123825"/>
                  <a:pt x="23813" y="123825"/>
                </a:cubicBezTo>
                <a:lnTo>
                  <a:pt x="142875" y="123825"/>
                </a:lnTo>
                <a:cubicBezTo>
                  <a:pt x="148144" y="123825"/>
                  <a:pt x="152400" y="128081"/>
                  <a:pt x="152400" y="133350"/>
                </a:cubicBezTo>
                <a:cubicBezTo>
                  <a:pt x="152400" y="138619"/>
                  <a:pt x="148144" y="142875"/>
                  <a:pt x="142875" y="142875"/>
                </a:cubicBezTo>
                <a:lnTo>
                  <a:pt x="23813" y="142875"/>
                </a:lnTo>
                <a:cubicBezTo>
                  <a:pt x="10656" y="142875"/>
                  <a:pt x="0" y="132219"/>
                  <a:pt x="0" y="119062"/>
                </a:cubicBezTo>
                <a:lnTo>
                  <a:pt x="0" y="19050"/>
                </a:lnTo>
                <a:cubicBezTo>
                  <a:pt x="0" y="13781"/>
                  <a:pt x="4256" y="9525"/>
                  <a:pt x="9525" y="9525"/>
                </a:cubicBezTo>
                <a:close/>
                <a:moveTo>
                  <a:pt x="38100" y="28575"/>
                </a:moveTo>
                <a:cubicBezTo>
                  <a:pt x="38100" y="23306"/>
                  <a:pt x="42356" y="19050"/>
                  <a:pt x="47625" y="19050"/>
                </a:cubicBezTo>
                <a:lnTo>
                  <a:pt x="104775" y="19050"/>
                </a:lnTo>
                <a:cubicBezTo>
                  <a:pt x="110044" y="19050"/>
                  <a:pt x="114300" y="23306"/>
                  <a:pt x="114300" y="28575"/>
                </a:cubicBezTo>
                <a:cubicBezTo>
                  <a:pt x="114300" y="33844"/>
                  <a:pt x="110044" y="38100"/>
                  <a:pt x="104775" y="38100"/>
                </a:cubicBezTo>
                <a:lnTo>
                  <a:pt x="47625" y="38100"/>
                </a:lnTo>
                <a:cubicBezTo>
                  <a:pt x="42356" y="38100"/>
                  <a:pt x="38100" y="33844"/>
                  <a:pt x="38100" y="28575"/>
                </a:cubicBezTo>
                <a:close/>
                <a:moveTo>
                  <a:pt x="47625" y="52388"/>
                </a:moveTo>
                <a:lnTo>
                  <a:pt x="85725" y="52388"/>
                </a:lnTo>
                <a:cubicBezTo>
                  <a:pt x="90994" y="52388"/>
                  <a:pt x="95250" y="56644"/>
                  <a:pt x="95250" y="61912"/>
                </a:cubicBezTo>
                <a:cubicBezTo>
                  <a:pt x="95250" y="67181"/>
                  <a:pt x="90994" y="71438"/>
                  <a:pt x="85725" y="71438"/>
                </a:cubicBezTo>
                <a:lnTo>
                  <a:pt x="47625" y="71438"/>
                </a:lnTo>
                <a:cubicBezTo>
                  <a:pt x="42356" y="71438"/>
                  <a:pt x="38100" y="67181"/>
                  <a:pt x="38100" y="61912"/>
                </a:cubicBezTo>
                <a:cubicBezTo>
                  <a:pt x="38100" y="56644"/>
                  <a:pt x="42356" y="52388"/>
                  <a:pt x="47625" y="52388"/>
                </a:cubicBezTo>
                <a:close/>
                <a:moveTo>
                  <a:pt x="47625" y="85725"/>
                </a:moveTo>
                <a:lnTo>
                  <a:pt x="123825" y="85725"/>
                </a:lnTo>
                <a:cubicBezTo>
                  <a:pt x="129094" y="85725"/>
                  <a:pt x="133350" y="89981"/>
                  <a:pt x="133350" y="95250"/>
                </a:cubicBezTo>
                <a:cubicBezTo>
                  <a:pt x="133350" y="100519"/>
                  <a:pt x="129094" y="104775"/>
                  <a:pt x="123825" y="104775"/>
                </a:cubicBezTo>
                <a:lnTo>
                  <a:pt x="47625" y="104775"/>
                </a:lnTo>
                <a:cubicBezTo>
                  <a:pt x="42356" y="104775"/>
                  <a:pt x="38100" y="100519"/>
                  <a:pt x="38100" y="95250"/>
                </a:cubicBezTo>
                <a:cubicBezTo>
                  <a:pt x="38100" y="89981"/>
                  <a:pt x="42356" y="85725"/>
                  <a:pt x="47625" y="85725"/>
                </a:cubicBezTo>
                <a:close/>
              </a:path>
            </a:pathLst>
          </a:custGeom>
          <a:solidFill>
            <a:srgbClr val="0EA5E9"/>
          </a:solidFill>
          <a:ln/>
        </p:spPr>
      </p:sp>
      <p:sp>
        <p:nvSpPr>
          <p:cNvPr id="10" name="Text 8"/>
          <p:cNvSpPr/>
          <p:nvPr/>
        </p:nvSpPr>
        <p:spPr>
          <a:xfrm>
            <a:off x="1562100" y="1790700"/>
            <a:ext cx="2009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Técnica: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Kruskal-Wallis + η²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553200" y="18288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33350" y="76200"/>
                </a:moveTo>
                <a:cubicBezTo>
                  <a:pt x="133350" y="44658"/>
                  <a:pt x="107742" y="19050"/>
                  <a:pt x="76200" y="19050"/>
                </a:cubicBezTo>
                <a:cubicBezTo>
                  <a:pt x="44658" y="19050"/>
                  <a:pt x="19050" y="44658"/>
                  <a:pt x="19050" y="76200"/>
                </a:cubicBezTo>
                <a:cubicBezTo>
                  <a:pt x="19050" y="107742"/>
                  <a:pt x="44658" y="133350"/>
                  <a:pt x="76200" y="133350"/>
                </a:cubicBezTo>
                <a:cubicBezTo>
                  <a:pt x="107742" y="133350"/>
                  <a:pt x="133350" y="107742"/>
                  <a:pt x="133350" y="76200"/>
                </a:cubicBezTo>
                <a:close/>
                <a:moveTo>
                  <a:pt x="0" y="76200"/>
                </a:moveTo>
                <a:cubicBezTo>
                  <a:pt x="0" y="34144"/>
                  <a:pt x="34144" y="0"/>
                  <a:pt x="76200" y="0"/>
                </a:cubicBezTo>
                <a:cubicBezTo>
                  <a:pt x="118256" y="0"/>
                  <a:pt x="152400" y="34144"/>
                  <a:pt x="152400" y="76200"/>
                </a:cubicBezTo>
                <a:cubicBezTo>
                  <a:pt x="152400" y="118256"/>
                  <a:pt x="118256" y="152400"/>
                  <a:pt x="76200" y="152400"/>
                </a:cubicBezTo>
                <a:cubicBezTo>
                  <a:pt x="34144" y="152400"/>
                  <a:pt x="0" y="118256"/>
                  <a:pt x="0" y="76200"/>
                </a:cubicBezTo>
                <a:close/>
                <a:moveTo>
                  <a:pt x="76200" y="100013"/>
                </a:moveTo>
                <a:cubicBezTo>
                  <a:pt x="89342" y="100013"/>
                  <a:pt x="100013" y="89342"/>
                  <a:pt x="100013" y="76200"/>
                </a:cubicBezTo>
                <a:cubicBezTo>
                  <a:pt x="100013" y="63058"/>
                  <a:pt x="89342" y="52388"/>
                  <a:pt x="76200" y="52388"/>
                </a:cubicBezTo>
                <a:cubicBezTo>
                  <a:pt x="63058" y="52388"/>
                  <a:pt x="52388" y="63058"/>
                  <a:pt x="52388" y="76200"/>
                </a:cubicBezTo>
                <a:cubicBezTo>
                  <a:pt x="52388" y="89342"/>
                  <a:pt x="63058" y="100013"/>
                  <a:pt x="76200" y="100013"/>
                </a:cubicBezTo>
                <a:close/>
                <a:moveTo>
                  <a:pt x="76200" y="33338"/>
                </a:moveTo>
                <a:cubicBezTo>
                  <a:pt x="99856" y="33338"/>
                  <a:pt x="119062" y="52544"/>
                  <a:pt x="119062" y="76200"/>
                </a:cubicBezTo>
                <a:cubicBezTo>
                  <a:pt x="119062" y="99856"/>
                  <a:pt x="99856" y="119062"/>
                  <a:pt x="76200" y="119062"/>
                </a:cubicBezTo>
                <a:cubicBezTo>
                  <a:pt x="52544" y="119062"/>
                  <a:pt x="33338" y="99856"/>
                  <a:pt x="33338" y="76200"/>
                </a:cubicBezTo>
                <a:cubicBezTo>
                  <a:pt x="33338" y="52544"/>
                  <a:pt x="52544" y="33338"/>
                  <a:pt x="76200" y="33338"/>
                </a:cubicBezTo>
                <a:close/>
                <a:moveTo>
                  <a:pt x="66675" y="76200"/>
                </a:moveTo>
                <a:cubicBezTo>
                  <a:pt x="66675" y="70943"/>
                  <a:pt x="70943" y="66675"/>
                  <a:pt x="76200" y="66675"/>
                </a:cubicBezTo>
                <a:cubicBezTo>
                  <a:pt x="81457" y="66675"/>
                  <a:pt x="85725" y="70943"/>
                  <a:pt x="85725" y="76200"/>
                </a:cubicBezTo>
                <a:cubicBezTo>
                  <a:pt x="85725" y="81457"/>
                  <a:pt x="81457" y="85725"/>
                  <a:pt x="76200" y="85725"/>
                </a:cubicBezTo>
                <a:cubicBezTo>
                  <a:pt x="70943" y="85725"/>
                  <a:pt x="66675" y="81457"/>
                  <a:pt x="66675" y="76200"/>
                </a:cubicBezTo>
                <a:close/>
              </a:path>
            </a:pathLst>
          </a:custGeom>
          <a:solidFill>
            <a:srgbClr val="0EA5E9"/>
          </a:solidFill>
          <a:ln/>
        </p:spPr>
      </p:sp>
      <p:sp>
        <p:nvSpPr>
          <p:cNvPr id="12" name="Text 10"/>
          <p:cNvSpPr/>
          <p:nvPr/>
        </p:nvSpPr>
        <p:spPr>
          <a:xfrm>
            <a:off x="6800850" y="1790700"/>
            <a:ext cx="3686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Objetivo: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Rankear variables por poder discriminante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00050" y="2362200"/>
            <a:ext cx="11410950" cy="990600"/>
          </a:xfrm>
          <a:custGeom>
            <a:avLst/>
            <a:gdLst/>
            <a:ahLst/>
            <a:cxnLst/>
            <a:rect l="l" t="t" r="r" b="b"/>
            <a:pathLst>
              <a:path w="11410950" h="990600">
                <a:moveTo>
                  <a:pt x="38100" y="0"/>
                </a:moveTo>
                <a:lnTo>
                  <a:pt x="11334753" y="0"/>
                </a:lnTo>
                <a:cubicBezTo>
                  <a:pt x="11376835" y="0"/>
                  <a:pt x="11410950" y="34115"/>
                  <a:pt x="11410950" y="76197"/>
                </a:cubicBezTo>
                <a:lnTo>
                  <a:pt x="11410950" y="914403"/>
                </a:lnTo>
                <a:cubicBezTo>
                  <a:pt x="11410950" y="956485"/>
                  <a:pt x="11376835" y="990600"/>
                  <a:pt x="11334753" y="990600"/>
                </a:cubicBezTo>
                <a:lnTo>
                  <a:pt x="38100" y="990600"/>
                </a:lnTo>
                <a:cubicBezTo>
                  <a:pt x="17072" y="990600"/>
                  <a:pt x="0" y="973528"/>
                  <a:pt x="0" y="952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14" name="Shape 12"/>
          <p:cNvSpPr/>
          <p:nvPr/>
        </p:nvSpPr>
        <p:spPr>
          <a:xfrm>
            <a:off x="400050" y="2362200"/>
            <a:ext cx="38100" cy="990600"/>
          </a:xfrm>
          <a:custGeom>
            <a:avLst/>
            <a:gdLst/>
            <a:ahLst/>
            <a:cxnLst/>
            <a:rect l="l" t="t" r="r" b="b"/>
            <a:pathLst>
              <a:path w="38100" h="990600">
                <a:moveTo>
                  <a:pt x="38100" y="0"/>
                </a:moveTo>
                <a:lnTo>
                  <a:pt x="38100" y="0"/>
                </a:lnTo>
                <a:lnTo>
                  <a:pt x="38100" y="990600"/>
                </a:lnTo>
                <a:lnTo>
                  <a:pt x="38100" y="990600"/>
                </a:lnTo>
                <a:cubicBezTo>
                  <a:pt x="17072" y="990600"/>
                  <a:pt x="0" y="973528"/>
                  <a:pt x="0" y="952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EA5E9"/>
          </a:solidFill>
          <a:ln/>
        </p:spPr>
      </p:sp>
      <p:sp>
        <p:nvSpPr>
          <p:cNvPr id="15" name="Shape 13"/>
          <p:cNvSpPr/>
          <p:nvPr/>
        </p:nvSpPr>
        <p:spPr>
          <a:xfrm>
            <a:off x="609600" y="25527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0EA5E9"/>
          </a:solidFill>
          <a:ln/>
        </p:spPr>
      </p:sp>
      <p:sp>
        <p:nvSpPr>
          <p:cNvPr id="16" name="Text 14"/>
          <p:cNvSpPr/>
          <p:nvPr/>
        </p:nvSpPr>
        <p:spPr>
          <a:xfrm>
            <a:off x="552450" y="2552700"/>
            <a:ext cx="6477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P2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295400" y="2552700"/>
            <a:ext cx="10420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¿Podemos comprimir 34 variables correlacionadas sin perder información?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1314450" y="29718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35731" y="66675"/>
                </a:moveTo>
                <a:lnTo>
                  <a:pt x="92869" y="66675"/>
                </a:lnTo>
                <a:cubicBezTo>
                  <a:pt x="88910" y="66675"/>
                  <a:pt x="85725" y="63490"/>
                  <a:pt x="85725" y="59531"/>
                </a:cubicBezTo>
                <a:lnTo>
                  <a:pt x="85725" y="16669"/>
                </a:lnTo>
                <a:cubicBezTo>
                  <a:pt x="85725" y="13781"/>
                  <a:pt x="87451" y="11162"/>
                  <a:pt x="90130" y="10061"/>
                </a:cubicBezTo>
                <a:cubicBezTo>
                  <a:pt x="92809" y="8959"/>
                  <a:pt x="95875" y="9585"/>
                  <a:pt x="97929" y="11609"/>
                </a:cubicBezTo>
                <a:lnTo>
                  <a:pt x="109835" y="23515"/>
                </a:lnTo>
                <a:lnTo>
                  <a:pt x="131683" y="1667"/>
                </a:lnTo>
                <a:cubicBezTo>
                  <a:pt x="132755" y="595"/>
                  <a:pt x="134213" y="0"/>
                  <a:pt x="135731" y="0"/>
                </a:cubicBezTo>
                <a:cubicBezTo>
                  <a:pt x="137249" y="0"/>
                  <a:pt x="138708" y="595"/>
                  <a:pt x="139809" y="1697"/>
                </a:cubicBezTo>
                <a:lnTo>
                  <a:pt x="150733" y="12621"/>
                </a:lnTo>
                <a:cubicBezTo>
                  <a:pt x="151805" y="13692"/>
                  <a:pt x="152400" y="15151"/>
                  <a:pt x="152400" y="16669"/>
                </a:cubicBezTo>
                <a:cubicBezTo>
                  <a:pt x="152400" y="18187"/>
                  <a:pt x="151805" y="19645"/>
                  <a:pt x="150703" y="20747"/>
                </a:cubicBezTo>
                <a:lnTo>
                  <a:pt x="128885" y="42565"/>
                </a:lnTo>
                <a:lnTo>
                  <a:pt x="140791" y="54471"/>
                </a:lnTo>
                <a:cubicBezTo>
                  <a:pt x="142845" y="56525"/>
                  <a:pt x="143441" y="59591"/>
                  <a:pt x="142339" y="62270"/>
                </a:cubicBezTo>
                <a:cubicBezTo>
                  <a:pt x="141238" y="64949"/>
                  <a:pt x="138619" y="66675"/>
                  <a:pt x="135731" y="66675"/>
                </a:cubicBezTo>
                <a:close/>
                <a:moveTo>
                  <a:pt x="135731" y="85725"/>
                </a:moveTo>
                <a:cubicBezTo>
                  <a:pt x="138619" y="85725"/>
                  <a:pt x="141238" y="87451"/>
                  <a:pt x="142339" y="90130"/>
                </a:cubicBezTo>
                <a:cubicBezTo>
                  <a:pt x="143441" y="92809"/>
                  <a:pt x="142845" y="95875"/>
                  <a:pt x="140791" y="97929"/>
                </a:cubicBezTo>
                <a:lnTo>
                  <a:pt x="128885" y="109835"/>
                </a:lnTo>
                <a:lnTo>
                  <a:pt x="150733" y="131683"/>
                </a:lnTo>
                <a:cubicBezTo>
                  <a:pt x="151805" y="132755"/>
                  <a:pt x="152430" y="134213"/>
                  <a:pt x="152430" y="135761"/>
                </a:cubicBezTo>
                <a:cubicBezTo>
                  <a:pt x="152430" y="137309"/>
                  <a:pt x="151834" y="138738"/>
                  <a:pt x="150733" y="139839"/>
                </a:cubicBezTo>
                <a:lnTo>
                  <a:pt x="139809" y="150763"/>
                </a:lnTo>
                <a:cubicBezTo>
                  <a:pt x="138708" y="151805"/>
                  <a:pt x="137249" y="152400"/>
                  <a:pt x="135731" y="152400"/>
                </a:cubicBezTo>
                <a:cubicBezTo>
                  <a:pt x="134213" y="152400"/>
                  <a:pt x="132755" y="151805"/>
                  <a:pt x="131653" y="150703"/>
                </a:cubicBezTo>
                <a:lnTo>
                  <a:pt x="109835" y="128885"/>
                </a:lnTo>
                <a:lnTo>
                  <a:pt x="97929" y="140791"/>
                </a:lnTo>
                <a:cubicBezTo>
                  <a:pt x="95875" y="142845"/>
                  <a:pt x="92809" y="143441"/>
                  <a:pt x="90130" y="142339"/>
                </a:cubicBezTo>
                <a:cubicBezTo>
                  <a:pt x="87451" y="141238"/>
                  <a:pt x="85725" y="138619"/>
                  <a:pt x="85725" y="135731"/>
                </a:cubicBezTo>
                <a:lnTo>
                  <a:pt x="85725" y="92869"/>
                </a:lnTo>
                <a:cubicBezTo>
                  <a:pt x="85725" y="88910"/>
                  <a:pt x="88910" y="85725"/>
                  <a:pt x="92869" y="85725"/>
                </a:cubicBezTo>
                <a:lnTo>
                  <a:pt x="135731" y="85725"/>
                </a:lnTo>
                <a:close/>
                <a:moveTo>
                  <a:pt x="59531" y="85725"/>
                </a:moveTo>
                <a:cubicBezTo>
                  <a:pt x="63490" y="85725"/>
                  <a:pt x="66675" y="88910"/>
                  <a:pt x="66675" y="92869"/>
                </a:cubicBezTo>
                <a:lnTo>
                  <a:pt x="66675" y="135731"/>
                </a:lnTo>
                <a:cubicBezTo>
                  <a:pt x="66675" y="138619"/>
                  <a:pt x="64949" y="141238"/>
                  <a:pt x="62270" y="142339"/>
                </a:cubicBezTo>
                <a:cubicBezTo>
                  <a:pt x="59591" y="143441"/>
                  <a:pt x="56525" y="142845"/>
                  <a:pt x="54471" y="140791"/>
                </a:cubicBezTo>
                <a:lnTo>
                  <a:pt x="42565" y="128885"/>
                </a:lnTo>
                <a:lnTo>
                  <a:pt x="20717" y="150733"/>
                </a:lnTo>
                <a:cubicBezTo>
                  <a:pt x="19645" y="151805"/>
                  <a:pt x="18187" y="152400"/>
                  <a:pt x="16669" y="152400"/>
                </a:cubicBezTo>
                <a:cubicBezTo>
                  <a:pt x="15151" y="152400"/>
                  <a:pt x="13692" y="151805"/>
                  <a:pt x="12591" y="150703"/>
                </a:cubicBezTo>
                <a:lnTo>
                  <a:pt x="1697" y="139809"/>
                </a:lnTo>
                <a:cubicBezTo>
                  <a:pt x="595" y="138708"/>
                  <a:pt x="0" y="137249"/>
                  <a:pt x="0" y="135731"/>
                </a:cubicBezTo>
                <a:cubicBezTo>
                  <a:pt x="0" y="134213"/>
                  <a:pt x="595" y="132755"/>
                  <a:pt x="1697" y="131653"/>
                </a:cubicBezTo>
                <a:lnTo>
                  <a:pt x="23515" y="109835"/>
                </a:lnTo>
                <a:lnTo>
                  <a:pt x="11609" y="97929"/>
                </a:lnTo>
                <a:cubicBezTo>
                  <a:pt x="9555" y="95875"/>
                  <a:pt x="8959" y="92809"/>
                  <a:pt x="10061" y="90130"/>
                </a:cubicBezTo>
                <a:cubicBezTo>
                  <a:pt x="11162" y="87451"/>
                  <a:pt x="13781" y="85725"/>
                  <a:pt x="16669" y="85725"/>
                </a:cubicBezTo>
                <a:lnTo>
                  <a:pt x="59531" y="85725"/>
                </a:lnTo>
                <a:close/>
                <a:moveTo>
                  <a:pt x="16669" y="66675"/>
                </a:moveTo>
                <a:cubicBezTo>
                  <a:pt x="13781" y="66675"/>
                  <a:pt x="11162" y="64949"/>
                  <a:pt x="10061" y="62270"/>
                </a:cubicBezTo>
                <a:cubicBezTo>
                  <a:pt x="8959" y="59591"/>
                  <a:pt x="9585" y="56525"/>
                  <a:pt x="11609" y="54471"/>
                </a:cubicBezTo>
                <a:lnTo>
                  <a:pt x="23515" y="42565"/>
                </a:lnTo>
                <a:lnTo>
                  <a:pt x="1697" y="20747"/>
                </a:lnTo>
                <a:cubicBezTo>
                  <a:pt x="595" y="19645"/>
                  <a:pt x="0" y="18187"/>
                  <a:pt x="0" y="16669"/>
                </a:cubicBezTo>
                <a:cubicBezTo>
                  <a:pt x="0" y="15151"/>
                  <a:pt x="595" y="13692"/>
                  <a:pt x="1697" y="12591"/>
                </a:cubicBezTo>
                <a:lnTo>
                  <a:pt x="12591" y="1697"/>
                </a:lnTo>
                <a:cubicBezTo>
                  <a:pt x="13692" y="595"/>
                  <a:pt x="15151" y="0"/>
                  <a:pt x="16669" y="0"/>
                </a:cubicBezTo>
                <a:cubicBezTo>
                  <a:pt x="18187" y="0"/>
                  <a:pt x="19645" y="595"/>
                  <a:pt x="20747" y="1697"/>
                </a:cubicBezTo>
                <a:lnTo>
                  <a:pt x="42565" y="23515"/>
                </a:lnTo>
                <a:lnTo>
                  <a:pt x="54471" y="11609"/>
                </a:lnTo>
                <a:cubicBezTo>
                  <a:pt x="56525" y="9555"/>
                  <a:pt x="59591" y="8959"/>
                  <a:pt x="62270" y="10061"/>
                </a:cubicBezTo>
                <a:cubicBezTo>
                  <a:pt x="64949" y="11162"/>
                  <a:pt x="66675" y="13781"/>
                  <a:pt x="66675" y="16669"/>
                </a:cubicBezTo>
                <a:lnTo>
                  <a:pt x="66675" y="59531"/>
                </a:lnTo>
                <a:cubicBezTo>
                  <a:pt x="66675" y="63490"/>
                  <a:pt x="63490" y="66675"/>
                  <a:pt x="59531" y="66675"/>
                </a:cubicBezTo>
                <a:lnTo>
                  <a:pt x="16669" y="66675"/>
                </a:lnTo>
                <a:close/>
              </a:path>
            </a:pathLst>
          </a:custGeom>
          <a:solidFill>
            <a:srgbClr val="0EA5E9"/>
          </a:solidFill>
          <a:ln/>
        </p:spPr>
      </p:sp>
      <p:sp>
        <p:nvSpPr>
          <p:cNvPr id="19" name="Text 17"/>
          <p:cNvSpPr/>
          <p:nvPr/>
        </p:nvSpPr>
        <p:spPr>
          <a:xfrm>
            <a:off x="1562100" y="2933700"/>
            <a:ext cx="3705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Técnica: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PCA (Análisis de Componentes Principales)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553200" y="29718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80576" y="0"/>
                  <a:pt x="84594" y="2411"/>
                  <a:pt x="86678" y="6251"/>
                </a:cubicBezTo>
                <a:lnTo>
                  <a:pt x="150971" y="125313"/>
                </a:lnTo>
                <a:cubicBezTo>
                  <a:pt x="152966" y="129004"/>
                  <a:pt x="152876" y="133469"/>
                  <a:pt x="150733" y="137071"/>
                </a:cubicBezTo>
                <a:cubicBezTo>
                  <a:pt x="148590" y="140672"/>
                  <a:pt x="144691" y="142875"/>
                  <a:pt x="140494" y="142875"/>
                </a:cubicBezTo>
                <a:lnTo>
                  <a:pt x="11906" y="142875"/>
                </a:lnTo>
                <a:cubicBezTo>
                  <a:pt x="7709" y="142875"/>
                  <a:pt x="3840" y="140672"/>
                  <a:pt x="1667" y="137071"/>
                </a:cubicBezTo>
                <a:cubicBezTo>
                  <a:pt x="-506" y="133469"/>
                  <a:pt x="-566" y="129004"/>
                  <a:pt x="1429" y="125313"/>
                </a:cubicBezTo>
                <a:lnTo>
                  <a:pt x="65723" y="6251"/>
                </a:lnTo>
                <a:cubicBezTo>
                  <a:pt x="67806" y="2411"/>
                  <a:pt x="71824" y="0"/>
                  <a:pt x="76200" y="0"/>
                </a:cubicBezTo>
                <a:close/>
                <a:moveTo>
                  <a:pt x="76200" y="50006"/>
                </a:moveTo>
                <a:cubicBezTo>
                  <a:pt x="72241" y="50006"/>
                  <a:pt x="69056" y="53191"/>
                  <a:pt x="69056" y="57150"/>
                </a:cubicBezTo>
                <a:lnTo>
                  <a:pt x="69056" y="90488"/>
                </a:lnTo>
                <a:cubicBezTo>
                  <a:pt x="69056" y="94446"/>
                  <a:pt x="72241" y="97631"/>
                  <a:pt x="76200" y="97631"/>
                </a:cubicBezTo>
                <a:cubicBezTo>
                  <a:pt x="80159" y="97631"/>
                  <a:pt x="83344" y="94446"/>
                  <a:pt x="83344" y="90488"/>
                </a:cubicBezTo>
                <a:lnTo>
                  <a:pt x="83344" y="57150"/>
                </a:lnTo>
                <a:cubicBezTo>
                  <a:pt x="83344" y="53191"/>
                  <a:pt x="80159" y="50006"/>
                  <a:pt x="76200" y="50006"/>
                </a:cubicBezTo>
                <a:close/>
                <a:moveTo>
                  <a:pt x="84147" y="114300"/>
                </a:moveTo>
                <a:cubicBezTo>
                  <a:pt x="84328" y="111350"/>
                  <a:pt x="82857" y="108543"/>
                  <a:pt x="80328" y="107014"/>
                </a:cubicBezTo>
                <a:cubicBezTo>
                  <a:pt x="77799" y="105484"/>
                  <a:pt x="74630" y="105484"/>
                  <a:pt x="72102" y="107014"/>
                </a:cubicBezTo>
                <a:cubicBezTo>
                  <a:pt x="69573" y="108543"/>
                  <a:pt x="68102" y="111350"/>
                  <a:pt x="68282" y="114300"/>
                </a:cubicBezTo>
                <a:cubicBezTo>
                  <a:pt x="68102" y="117250"/>
                  <a:pt x="69573" y="120057"/>
                  <a:pt x="72102" y="121586"/>
                </a:cubicBezTo>
                <a:cubicBezTo>
                  <a:pt x="74630" y="123116"/>
                  <a:pt x="77799" y="123116"/>
                  <a:pt x="80328" y="121586"/>
                </a:cubicBezTo>
                <a:cubicBezTo>
                  <a:pt x="82857" y="120057"/>
                  <a:pt x="84328" y="117250"/>
                  <a:pt x="84147" y="11430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21" name="Text 19"/>
          <p:cNvSpPr/>
          <p:nvPr/>
        </p:nvSpPr>
        <p:spPr>
          <a:xfrm>
            <a:off x="6800850" y="2933700"/>
            <a:ext cx="307397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Motivación: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14 variables con |r| &gt; 0.7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00050" y="3505200"/>
            <a:ext cx="11410950" cy="990600"/>
          </a:xfrm>
          <a:custGeom>
            <a:avLst/>
            <a:gdLst/>
            <a:ahLst/>
            <a:cxnLst/>
            <a:rect l="l" t="t" r="r" b="b"/>
            <a:pathLst>
              <a:path w="11410950" h="990600">
                <a:moveTo>
                  <a:pt x="38100" y="0"/>
                </a:moveTo>
                <a:lnTo>
                  <a:pt x="11334753" y="0"/>
                </a:lnTo>
                <a:cubicBezTo>
                  <a:pt x="11376835" y="0"/>
                  <a:pt x="11410950" y="34115"/>
                  <a:pt x="11410950" y="76197"/>
                </a:cubicBezTo>
                <a:lnTo>
                  <a:pt x="11410950" y="914403"/>
                </a:lnTo>
                <a:cubicBezTo>
                  <a:pt x="11410950" y="956485"/>
                  <a:pt x="11376835" y="990600"/>
                  <a:pt x="11334753" y="990600"/>
                </a:cubicBezTo>
                <a:lnTo>
                  <a:pt x="38100" y="990600"/>
                </a:lnTo>
                <a:cubicBezTo>
                  <a:pt x="17072" y="990600"/>
                  <a:pt x="0" y="973528"/>
                  <a:pt x="0" y="952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23" name="Shape 21"/>
          <p:cNvSpPr/>
          <p:nvPr/>
        </p:nvSpPr>
        <p:spPr>
          <a:xfrm>
            <a:off x="400050" y="3505200"/>
            <a:ext cx="38100" cy="990600"/>
          </a:xfrm>
          <a:custGeom>
            <a:avLst/>
            <a:gdLst/>
            <a:ahLst/>
            <a:cxnLst/>
            <a:rect l="l" t="t" r="r" b="b"/>
            <a:pathLst>
              <a:path w="38100" h="990600">
                <a:moveTo>
                  <a:pt x="38100" y="0"/>
                </a:moveTo>
                <a:lnTo>
                  <a:pt x="38100" y="0"/>
                </a:lnTo>
                <a:lnTo>
                  <a:pt x="38100" y="990600"/>
                </a:lnTo>
                <a:lnTo>
                  <a:pt x="38100" y="990600"/>
                </a:lnTo>
                <a:cubicBezTo>
                  <a:pt x="17072" y="990600"/>
                  <a:pt x="0" y="973528"/>
                  <a:pt x="0" y="952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24" name="Shape 22"/>
          <p:cNvSpPr/>
          <p:nvPr/>
        </p:nvSpPr>
        <p:spPr>
          <a:xfrm>
            <a:off x="609600" y="36957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25" name="Text 23"/>
          <p:cNvSpPr/>
          <p:nvPr/>
        </p:nvSpPr>
        <p:spPr>
          <a:xfrm>
            <a:off x="552450" y="3695700"/>
            <a:ext cx="6477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P3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295400" y="3695700"/>
            <a:ext cx="10420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¿Los componentes principales explican significativamente cada tipo de ataque?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1314450" y="41148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23813"/>
                </a:moveTo>
                <a:cubicBezTo>
                  <a:pt x="0" y="15925"/>
                  <a:pt x="6400" y="9525"/>
                  <a:pt x="14288" y="9525"/>
                </a:cubicBezTo>
                <a:lnTo>
                  <a:pt x="42863" y="9525"/>
                </a:lnTo>
                <a:cubicBezTo>
                  <a:pt x="50750" y="9525"/>
                  <a:pt x="57150" y="15925"/>
                  <a:pt x="57150" y="23813"/>
                </a:cubicBezTo>
                <a:lnTo>
                  <a:pt x="57150" y="28575"/>
                </a:lnTo>
                <a:lnTo>
                  <a:pt x="95250" y="28575"/>
                </a:lnTo>
                <a:lnTo>
                  <a:pt x="95250" y="23813"/>
                </a:lnTo>
                <a:cubicBezTo>
                  <a:pt x="95250" y="15925"/>
                  <a:pt x="101650" y="9525"/>
                  <a:pt x="109537" y="9525"/>
                </a:cubicBezTo>
                <a:lnTo>
                  <a:pt x="138113" y="9525"/>
                </a:lnTo>
                <a:cubicBezTo>
                  <a:pt x="146000" y="9525"/>
                  <a:pt x="152400" y="15925"/>
                  <a:pt x="152400" y="23813"/>
                </a:cubicBezTo>
                <a:lnTo>
                  <a:pt x="152400" y="52388"/>
                </a:lnTo>
                <a:cubicBezTo>
                  <a:pt x="152400" y="60275"/>
                  <a:pt x="146000" y="66675"/>
                  <a:pt x="138113" y="66675"/>
                </a:cubicBezTo>
                <a:lnTo>
                  <a:pt x="109537" y="66675"/>
                </a:lnTo>
                <a:cubicBezTo>
                  <a:pt x="101650" y="66675"/>
                  <a:pt x="95250" y="60275"/>
                  <a:pt x="95250" y="52388"/>
                </a:cubicBezTo>
                <a:lnTo>
                  <a:pt x="95250" y="47625"/>
                </a:lnTo>
                <a:lnTo>
                  <a:pt x="57150" y="47625"/>
                </a:lnTo>
                <a:lnTo>
                  <a:pt x="57150" y="52388"/>
                </a:lnTo>
                <a:cubicBezTo>
                  <a:pt x="57150" y="54560"/>
                  <a:pt x="56644" y="56644"/>
                  <a:pt x="55781" y="58489"/>
                </a:cubicBezTo>
                <a:lnTo>
                  <a:pt x="76200" y="85725"/>
                </a:lnTo>
                <a:lnTo>
                  <a:pt x="100013" y="85725"/>
                </a:lnTo>
                <a:cubicBezTo>
                  <a:pt x="107900" y="85725"/>
                  <a:pt x="114300" y="92125"/>
                  <a:pt x="114300" y="100013"/>
                </a:cubicBezTo>
                <a:lnTo>
                  <a:pt x="114300" y="128588"/>
                </a:lnTo>
                <a:cubicBezTo>
                  <a:pt x="114300" y="136475"/>
                  <a:pt x="107900" y="142875"/>
                  <a:pt x="100013" y="142875"/>
                </a:cubicBezTo>
                <a:lnTo>
                  <a:pt x="71438" y="142875"/>
                </a:lnTo>
                <a:cubicBezTo>
                  <a:pt x="63550" y="142875"/>
                  <a:pt x="57150" y="136475"/>
                  <a:pt x="57150" y="128588"/>
                </a:cubicBezTo>
                <a:lnTo>
                  <a:pt x="57150" y="100013"/>
                </a:lnTo>
                <a:cubicBezTo>
                  <a:pt x="57150" y="97840"/>
                  <a:pt x="57656" y="95756"/>
                  <a:pt x="58519" y="93911"/>
                </a:cubicBezTo>
                <a:lnTo>
                  <a:pt x="38100" y="66675"/>
                </a:lnTo>
                <a:lnTo>
                  <a:pt x="14288" y="66675"/>
                </a:lnTo>
                <a:cubicBezTo>
                  <a:pt x="6400" y="66675"/>
                  <a:pt x="0" y="60275"/>
                  <a:pt x="0" y="52388"/>
                </a:cubicBezTo>
                <a:lnTo>
                  <a:pt x="0" y="23813"/>
                </a:ln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28" name="Text 26"/>
          <p:cNvSpPr/>
          <p:nvPr/>
        </p:nvSpPr>
        <p:spPr>
          <a:xfrm>
            <a:off x="1562100" y="4076700"/>
            <a:ext cx="3781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Técnica: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Regresión Logística (4 modelos one-vs-rest)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572250" y="4114800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74384" y="19883"/>
                </a:moveTo>
                <a:cubicBezTo>
                  <a:pt x="77480" y="15627"/>
                  <a:pt x="76527" y="9674"/>
                  <a:pt x="72271" y="6578"/>
                </a:cubicBezTo>
                <a:cubicBezTo>
                  <a:pt x="68014" y="3483"/>
                  <a:pt x="62061" y="4435"/>
                  <a:pt x="58966" y="8692"/>
                </a:cubicBezTo>
                <a:lnTo>
                  <a:pt x="27414" y="52060"/>
                </a:lnTo>
                <a:lnTo>
                  <a:pt x="16252" y="40898"/>
                </a:lnTo>
                <a:cubicBezTo>
                  <a:pt x="12531" y="37177"/>
                  <a:pt x="6489" y="37177"/>
                  <a:pt x="2768" y="40898"/>
                </a:cubicBezTo>
                <a:cubicBezTo>
                  <a:pt x="-952" y="44619"/>
                  <a:pt x="-952" y="50661"/>
                  <a:pt x="2768" y="54382"/>
                </a:cubicBezTo>
                <a:lnTo>
                  <a:pt x="21818" y="73432"/>
                </a:lnTo>
                <a:cubicBezTo>
                  <a:pt x="23783" y="75396"/>
                  <a:pt x="26521" y="76408"/>
                  <a:pt x="29289" y="76200"/>
                </a:cubicBezTo>
                <a:cubicBezTo>
                  <a:pt x="32058" y="75992"/>
                  <a:pt x="34617" y="74563"/>
                  <a:pt x="36255" y="72301"/>
                </a:cubicBezTo>
                <a:lnTo>
                  <a:pt x="74355" y="19913"/>
                </a:lnTo>
                <a:close/>
                <a:moveTo>
                  <a:pt x="112484" y="60365"/>
                </a:moveTo>
                <a:cubicBezTo>
                  <a:pt x="115580" y="56108"/>
                  <a:pt x="114627" y="50155"/>
                  <a:pt x="110371" y="47059"/>
                </a:cubicBezTo>
                <a:cubicBezTo>
                  <a:pt x="106114" y="43964"/>
                  <a:pt x="100161" y="44916"/>
                  <a:pt x="97066" y="49173"/>
                </a:cubicBezTo>
                <a:lnTo>
                  <a:pt x="46464" y="118735"/>
                </a:lnTo>
                <a:lnTo>
                  <a:pt x="25777" y="98048"/>
                </a:lnTo>
                <a:cubicBezTo>
                  <a:pt x="22056" y="94327"/>
                  <a:pt x="16014" y="94327"/>
                  <a:pt x="12293" y="98048"/>
                </a:cubicBezTo>
                <a:cubicBezTo>
                  <a:pt x="8572" y="101769"/>
                  <a:pt x="8572" y="107811"/>
                  <a:pt x="12293" y="111532"/>
                </a:cubicBezTo>
                <a:lnTo>
                  <a:pt x="40868" y="140107"/>
                </a:lnTo>
                <a:cubicBezTo>
                  <a:pt x="42833" y="142071"/>
                  <a:pt x="45571" y="143083"/>
                  <a:pt x="48339" y="142875"/>
                </a:cubicBezTo>
                <a:cubicBezTo>
                  <a:pt x="51108" y="142667"/>
                  <a:pt x="53667" y="141238"/>
                  <a:pt x="55305" y="138976"/>
                </a:cubicBezTo>
                <a:lnTo>
                  <a:pt x="112455" y="60394"/>
                </a:ln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30" name="Text 28"/>
          <p:cNvSpPr/>
          <p:nvPr/>
        </p:nvSpPr>
        <p:spPr>
          <a:xfrm>
            <a:off x="6800850" y="4076700"/>
            <a:ext cx="3495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Verificación: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Test de Wald, Odds Ratios, residuos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381000" y="6019800"/>
            <a:ext cx="11430000" cy="457200"/>
          </a:xfrm>
          <a:custGeom>
            <a:avLst/>
            <a:gdLst/>
            <a:ahLst/>
            <a:cxnLst/>
            <a:rect l="l" t="t" r="r" b="b"/>
            <a:pathLst>
              <a:path w="11430000" h="457200">
                <a:moveTo>
                  <a:pt x="76202" y="0"/>
                </a:moveTo>
                <a:lnTo>
                  <a:pt x="11353798" y="0"/>
                </a:lnTo>
                <a:cubicBezTo>
                  <a:pt x="11395883" y="0"/>
                  <a:pt x="11430000" y="34117"/>
                  <a:pt x="11430000" y="76202"/>
                </a:cubicBezTo>
                <a:lnTo>
                  <a:pt x="11430000" y="380998"/>
                </a:lnTo>
                <a:cubicBezTo>
                  <a:pt x="11430000" y="423083"/>
                  <a:pt x="11395883" y="457200"/>
                  <a:pt x="113537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E3A8A">
              <a:alpha val="10196"/>
            </a:srgbClr>
          </a:solidFill>
          <a:ln/>
        </p:spPr>
      </p:sp>
      <p:sp>
        <p:nvSpPr>
          <p:cNvPr id="32" name="Shape 30"/>
          <p:cNvSpPr/>
          <p:nvPr/>
        </p:nvSpPr>
        <p:spPr>
          <a:xfrm>
            <a:off x="3411364" y="61722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66675" y="47625"/>
                </a:moveTo>
                <a:cubicBezTo>
                  <a:pt x="66675" y="42368"/>
                  <a:pt x="70943" y="38100"/>
                  <a:pt x="76200" y="38100"/>
                </a:cubicBezTo>
                <a:cubicBezTo>
                  <a:pt x="81457" y="38100"/>
                  <a:pt x="85725" y="42368"/>
                  <a:pt x="85725" y="47625"/>
                </a:cubicBezTo>
                <a:cubicBezTo>
                  <a:pt x="85725" y="52882"/>
                  <a:pt x="81457" y="57150"/>
                  <a:pt x="76200" y="57150"/>
                </a:cubicBezTo>
                <a:cubicBezTo>
                  <a:pt x="70943" y="57150"/>
                  <a:pt x="66675" y="52882"/>
                  <a:pt x="66675" y="47625"/>
                </a:cubicBezTo>
                <a:close/>
                <a:moveTo>
                  <a:pt x="64294" y="66675"/>
                </a:moveTo>
                <a:lnTo>
                  <a:pt x="78581" y="66675"/>
                </a:lnTo>
                <a:cubicBezTo>
                  <a:pt x="82540" y="66675"/>
                  <a:pt x="85725" y="69860"/>
                  <a:pt x="85725" y="73819"/>
                </a:cubicBezTo>
                <a:lnTo>
                  <a:pt x="85725" y="100013"/>
                </a:lnTo>
                <a:lnTo>
                  <a:pt x="88106" y="100013"/>
                </a:lnTo>
                <a:cubicBezTo>
                  <a:pt x="92065" y="100013"/>
                  <a:pt x="95250" y="103197"/>
                  <a:pt x="95250" y="107156"/>
                </a:cubicBezTo>
                <a:cubicBezTo>
                  <a:pt x="95250" y="111115"/>
                  <a:pt x="92065" y="114300"/>
                  <a:pt x="88106" y="114300"/>
                </a:cubicBezTo>
                <a:lnTo>
                  <a:pt x="64294" y="114300"/>
                </a:lnTo>
                <a:cubicBezTo>
                  <a:pt x="60335" y="114300"/>
                  <a:pt x="57150" y="111115"/>
                  <a:pt x="57150" y="107156"/>
                </a:cubicBezTo>
                <a:cubicBezTo>
                  <a:pt x="57150" y="103197"/>
                  <a:pt x="60335" y="100013"/>
                  <a:pt x="64294" y="100013"/>
                </a:cubicBezTo>
                <a:lnTo>
                  <a:pt x="71438" y="100013"/>
                </a:lnTo>
                <a:lnTo>
                  <a:pt x="71438" y="80962"/>
                </a:lnTo>
                <a:lnTo>
                  <a:pt x="64294" y="80962"/>
                </a:lnTo>
                <a:cubicBezTo>
                  <a:pt x="60335" y="80962"/>
                  <a:pt x="57150" y="77778"/>
                  <a:pt x="57150" y="73819"/>
                </a:cubicBezTo>
                <a:cubicBezTo>
                  <a:pt x="57150" y="69860"/>
                  <a:pt x="60335" y="66675"/>
                  <a:pt x="64294" y="66675"/>
                </a:cubicBezTo>
                <a:close/>
              </a:path>
            </a:pathLst>
          </a:custGeom>
          <a:solidFill>
            <a:srgbClr val="1E3A8A"/>
          </a:solidFill>
          <a:ln/>
        </p:spPr>
      </p:sp>
      <p:sp>
        <p:nvSpPr>
          <p:cNvPr id="33" name="Text 31"/>
          <p:cNvSpPr/>
          <p:nvPr/>
        </p:nvSpPr>
        <p:spPr>
          <a:xfrm>
            <a:off x="704850" y="6134100"/>
            <a:ext cx="11029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Flujo metodológico:</a:t>
            </a:r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EDA → Kruskal-Wallis → PCA → Regresión Logística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0EA5E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ANÁLISIS EXPLORATORIO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572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1E3A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Características Clave del Dataset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00050" y="1104900"/>
            <a:ext cx="4867275" cy="2933700"/>
          </a:xfrm>
          <a:custGeom>
            <a:avLst/>
            <a:gdLst/>
            <a:ahLst/>
            <a:cxnLst/>
            <a:rect l="l" t="t" r="r" b="b"/>
            <a:pathLst>
              <a:path w="4867275" h="2933700">
                <a:moveTo>
                  <a:pt x="38100" y="0"/>
                </a:moveTo>
                <a:lnTo>
                  <a:pt x="4791087" y="0"/>
                </a:lnTo>
                <a:cubicBezTo>
                  <a:pt x="4833164" y="0"/>
                  <a:pt x="4867275" y="34111"/>
                  <a:pt x="4867275" y="76188"/>
                </a:cubicBezTo>
                <a:lnTo>
                  <a:pt x="4867275" y="2857512"/>
                </a:lnTo>
                <a:cubicBezTo>
                  <a:pt x="4867275" y="2899589"/>
                  <a:pt x="4833164" y="2933700"/>
                  <a:pt x="4791087" y="2933700"/>
                </a:cubicBezTo>
                <a:lnTo>
                  <a:pt x="38100" y="2933700"/>
                </a:lnTo>
                <a:cubicBezTo>
                  <a:pt x="17072" y="2933700"/>
                  <a:pt x="0" y="2916628"/>
                  <a:pt x="0" y="2895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400050" y="1104900"/>
            <a:ext cx="38100" cy="2933700"/>
          </a:xfrm>
          <a:custGeom>
            <a:avLst/>
            <a:gdLst/>
            <a:ahLst/>
            <a:cxnLst/>
            <a:rect l="l" t="t" r="r" b="b"/>
            <a:pathLst>
              <a:path w="38100" h="2933700">
                <a:moveTo>
                  <a:pt x="38100" y="0"/>
                </a:moveTo>
                <a:lnTo>
                  <a:pt x="38100" y="0"/>
                </a:lnTo>
                <a:lnTo>
                  <a:pt x="38100" y="2933700"/>
                </a:lnTo>
                <a:lnTo>
                  <a:pt x="38100" y="2933700"/>
                </a:lnTo>
                <a:cubicBezTo>
                  <a:pt x="17072" y="2933700"/>
                  <a:pt x="0" y="2916628"/>
                  <a:pt x="0" y="2895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6" name="Shape 4"/>
          <p:cNvSpPr/>
          <p:nvPr/>
        </p:nvSpPr>
        <p:spPr>
          <a:xfrm>
            <a:off x="571500" y="12573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7" name="Text 5"/>
          <p:cNvSpPr/>
          <p:nvPr/>
        </p:nvSpPr>
        <p:spPr>
          <a:xfrm>
            <a:off x="528638" y="1257300"/>
            <a:ext cx="4667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66800" y="1314450"/>
            <a:ext cx="1685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Asimetría Extrema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71500" y="1714500"/>
            <a:ext cx="46196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Múltiples variables presentan distribuciones altamente sesgadas, violando el supuesto de normalidad requerido por ANOVA.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71500" y="2209800"/>
            <a:ext cx="4543425" cy="990600"/>
          </a:xfrm>
          <a:custGeom>
            <a:avLst/>
            <a:gdLst/>
            <a:ahLst/>
            <a:cxnLst/>
            <a:rect l="l" t="t" r="r" b="b"/>
            <a:pathLst>
              <a:path w="4543425" h="990600">
                <a:moveTo>
                  <a:pt x="76197" y="0"/>
                </a:moveTo>
                <a:lnTo>
                  <a:pt x="4467228" y="0"/>
                </a:lnTo>
                <a:cubicBezTo>
                  <a:pt x="4509310" y="0"/>
                  <a:pt x="4543425" y="34115"/>
                  <a:pt x="4543425" y="76197"/>
                </a:cubicBezTo>
                <a:lnTo>
                  <a:pt x="4543425" y="914403"/>
                </a:lnTo>
                <a:cubicBezTo>
                  <a:pt x="4543425" y="956485"/>
                  <a:pt x="4509310" y="990600"/>
                  <a:pt x="4467228" y="990600"/>
                </a:cubicBezTo>
                <a:lnTo>
                  <a:pt x="76197" y="990600"/>
                </a:lnTo>
                <a:cubicBezTo>
                  <a:pt x="34115" y="990600"/>
                  <a:pt x="0" y="956485"/>
                  <a:pt x="0" y="91440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F8FAFC"/>
          </a:solidFill>
          <a:ln/>
        </p:spPr>
      </p:sp>
      <p:sp>
        <p:nvSpPr>
          <p:cNvPr id="11" name="Text 9"/>
          <p:cNvSpPr/>
          <p:nvPr/>
        </p:nvSpPr>
        <p:spPr>
          <a:xfrm>
            <a:off x="685800" y="2324100"/>
            <a:ext cx="733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src_bytes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3995663" y="2324100"/>
            <a:ext cx="1085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444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Skew = 157.56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85800" y="2590800"/>
            <a:ext cx="742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dst_bytes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4053855" y="2590800"/>
            <a:ext cx="1019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444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Skew = 54.78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85800" y="2857500"/>
            <a:ext cx="657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duration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107656" y="2857500"/>
            <a:ext cx="971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444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Skew = 11.53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81025" y="3276600"/>
            <a:ext cx="4533900" cy="609600"/>
          </a:xfrm>
          <a:custGeom>
            <a:avLst/>
            <a:gdLst/>
            <a:ahLst/>
            <a:cxnLst/>
            <a:rect l="l" t="t" r="r" b="b"/>
            <a:pathLst>
              <a:path w="4533900" h="609600">
                <a:moveTo>
                  <a:pt x="19050" y="0"/>
                </a:moveTo>
                <a:lnTo>
                  <a:pt x="4457700" y="0"/>
                </a:lnTo>
                <a:cubicBezTo>
                  <a:pt x="4499756" y="0"/>
                  <a:pt x="4533900" y="34144"/>
                  <a:pt x="4533900" y="76200"/>
                </a:cubicBezTo>
                <a:lnTo>
                  <a:pt x="4533900" y="533400"/>
                </a:lnTo>
                <a:cubicBezTo>
                  <a:pt x="4533900" y="575456"/>
                  <a:pt x="4499756" y="609600"/>
                  <a:pt x="4457700" y="609600"/>
                </a:cubicBezTo>
                <a:lnTo>
                  <a:pt x="19050" y="609600"/>
                </a:lnTo>
                <a:cubicBezTo>
                  <a:pt x="8536" y="609600"/>
                  <a:pt x="0" y="601064"/>
                  <a:pt x="0" y="590550"/>
                </a:cubicBezTo>
                <a:lnTo>
                  <a:pt x="0" y="19050"/>
                </a:lnTo>
                <a:cubicBezTo>
                  <a:pt x="0" y="8536"/>
                  <a:pt x="8536" y="0"/>
                  <a:pt x="19050" y="0"/>
                </a:cubicBezTo>
                <a:close/>
              </a:path>
            </a:pathLst>
          </a:custGeom>
          <a:solidFill>
            <a:srgbClr val="10B981">
              <a:alpha val="10196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581025" y="3276600"/>
            <a:ext cx="19050" cy="609600"/>
          </a:xfrm>
          <a:custGeom>
            <a:avLst/>
            <a:gdLst/>
            <a:ahLst/>
            <a:cxnLst/>
            <a:rect l="l" t="t" r="r" b="b"/>
            <a:pathLst>
              <a:path w="19050" h="609600">
                <a:moveTo>
                  <a:pt x="19050" y="0"/>
                </a:moveTo>
                <a:lnTo>
                  <a:pt x="19050" y="0"/>
                </a:lnTo>
                <a:lnTo>
                  <a:pt x="19050" y="609600"/>
                </a:lnTo>
                <a:lnTo>
                  <a:pt x="19050" y="609600"/>
                </a:lnTo>
                <a:cubicBezTo>
                  <a:pt x="8536" y="609600"/>
                  <a:pt x="0" y="601064"/>
                  <a:pt x="0" y="590550"/>
                </a:cubicBezTo>
                <a:lnTo>
                  <a:pt x="0" y="19050"/>
                </a:lnTo>
                <a:cubicBezTo>
                  <a:pt x="0" y="8536"/>
                  <a:pt x="8536" y="0"/>
                  <a:pt x="19050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19" name="Shape 17"/>
          <p:cNvSpPr/>
          <p:nvPr/>
        </p:nvSpPr>
        <p:spPr>
          <a:xfrm>
            <a:off x="685800" y="33909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20" name="Text 18"/>
          <p:cNvSpPr/>
          <p:nvPr/>
        </p:nvSpPr>
        <p:spPr>
          <a:xfrm>
            <a:off x="914400" y="3352800"/>
            <a:ext cx="42005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Consecuencia: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Invalida ANOVA → Justifica </a:t>
            </a:r>
            <a:pPr>
              <a:lnSpc>
                <a:spcPct val="130000"/>
              </a:lnSpc>
            </a:pPr>
            <a:r>
              <a:rPr lang="en-US" sz="1200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Kruskal-Wallis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(no paramétrico)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00050" y="4191000"/>
            <a:ext cx="4867275" cy="2647950"/>
          </a:xfrm>
          <a:custGeom>
            <a:avLst/>
            <a:gdLst/>
            <a:ahLst/>
            <a:cxnLst/>
            <a:rect l="l" t="t" r="r" b="b"/>
            <a:pathLst>
              <a:path w="4867275" h="2647950">
                <a:moveTo>
                  <a:pt x="38100" y="0"/>
                </a:moveTo>
                <a:lnTo>
                  <a:pt x="4791067" y="0"/>
                </a:lnTo>
                <a:cubicBezTo>
                  <a:pt x="4833127" y="0"/>
                  <a:pt x="4867275" y="34148"/>
                  <a:pt x="4867275" y="76208"/>
                </a:cubicBezTo>
                <a:lnTo>
                  <a:pt x="4867275" y="2571742"/>
                </a:lnTo>
                <a:cubicBezTo>
                  <a:pt x="4867275" y="2613831"/>
                  <a:pt x="4833156" y="2647950"/>
                  <a:pt x="4791067" y="2647950"/>
                </a:cubicBezTo>
                <a:lnTo>
                  <a:pt x="38100" y="2647950"/>
                </a:lnTo>
                <a:cubicBezTo>
                  <a:pt x="17072" y="2647950"/>
                  <a:pt x="0" y="2630878"/>
                  <a:pt x="0" y="26098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22" name="Shape 20"/>
          <p:cNvSpPr/>
          <p:nvPr/>
        </p:nvSpPr>
        <p:spPr>
          <a:xfrm>
            <a:off x="400050" y="4191000"/>
            <a:ext cx="38100" cy="2647950"/>
          </a:xfrm>
          <a:custGeom>
            <a:avLst/>
            <a:gdLst/>
            <a:ahLst/>
            <a:cxnLst/>
            <a:rect l="l" t="t" r="r" b="b"/>
            <a:pathLst>
              <a:path w="38100" h="2647950">
                <a:moveTo>
                  <a:pt x="38100" y="0"/>
                </a:moveTo>
                <a:lnTo>
                  <a:pt x="38100" y="0"/>
                </a:lnTo>
                <a:lnTo>
                  <a:pt x="38100" y="2647950"/>
                </a:lnTo>
                <a:lnTo>
                  <a:pt x="38100" y="2647950"/>
                </a:lnTo>
                <a:cubicBezTo>
                  <a:pt x="17072" y="2647950"/>
                  <a:pt x="0" y="2630878"/>
                  <a:pt x="0" y="26098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23" name="Shape 21"/>
          <p:cNvSpPr/>
          <p:nvPr/>
        </p:nvSpPr>
        <p:spPr>
          <a:xfrm>
            <a:off x="571500" y="43434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24" name="Text 22"/>
          <p:cNvSpPr/>
          <p:nvPr/>
        </p:nvSpPr>
        <p:spPr>
          <a:xfrm>
            <a:off x="528638" y="4343400"/>
            <a:ext cx="4667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066800" y="4400550"/>
            <a:ext cx="2228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Multicolinealidad Severa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571500" y="4800600"/>
            <a:ext cx="46196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 detectaron 22 pares de variables con correlación |r| &gt; 0.7, indicando redundancia informativa severa.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71500" y="5295900"/>
            <a:ext cx="4543425" cy="933450"/>
          </a:xfrm>
          <a:custGeom>
            <a:avLst/>
            <a:gdLst/>
            <a:ahLst/>
            <a:cxnLst/>
            <a:rect l="l" t="t" r="r" b="b"/>
            <a:pathLst>
              <a:path w="4543425" h="933450">
                <a:moveTo>
                  <a:pt x="76198" y="0"/>
                </a:moveTo>
                <a:lnTo>
                  <a:pt x="4467227" y="0"/>
                </a:lnTo>
                <a:cubicBezTo>
                  <a:pt x="4509310" y="0"/>
                  <a:pt x="4543425" y="34115"/>
                  <a:pt x="4543425" y="76198"/>
                </a:cubicBezTo>
                <a:lnTo>
                  <a:pt x="4543425" y="857252"/>
                </a:lnTo>
                <a:cubicBezTo>
                  <a:pt x="4543425" y="899335"/>
                  <a:pt x="4509310" y="933450"/>
                  <a:pt x="4467227" y="933450"/>
                </a:cubicBezTo>
                <a:lnTo>
                  <a:pt x="76198" y="933450"/>
                </a:lnTo>
                <a:cubicBezTo>
                  <a:pt x="34115" y="933450"/>
                  <a:pt x="0" y="899335"/>
                  <a:pt x="0" y="85725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F8FAFC"/>
          </a:solidFill>
          <a:ln/>
        </p:spPr>
      </p:sp>
      <p:sp>
        <p:nvSpPr>
          <p:cNvPr id="28" name="Text 26"/>
          <p:cNvSpPr/>
          <p:nvPr/>
        </p:nvSpPr>
        <p:spPr>
          <a:xfrm>
            <a:off x="685800" y="5410200"/>
            <a:ext cx="4391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Ejemplo extremo: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90563" y="5681663"/>
            <a:ext cx="4305300" cy="428625"/>
          </a:xfrm>
          <a:custGeom>
            <a:avLst/>
            <a:gdLst/>
            <a:ahLst/>
            <a:cxnLst/>
            <a:rect l="l" t="t" r="r" b="b"/>
            <a:pathLst>
              <a:path w="4305300" h="428625">
                <a:moveTo>
                  <a:pt x="38100" y="0"/>
                </a:moveTo>
                <a:lnTo>
                  <a:pt x="4267200" y="0"/>
                </a:lnTo>
                <a:cubicBezTo>
                  <a:pt x="4288242" y="0"/>
                  <a:pt x="4305300" y="17058"/>
                  <a:pt x="4305300" y="38100"/>
                </a:cubicBezTo>
                <a:lnTo>
                  <a:pt x="4305300" y="390525"/>
                </a:lnTo>
                <a:cubicBezTo>
                  <a:pt x="4305300" y="411567"/>
                  <a:pt x="4288242" y="428625"/>
                  <a:pt x="4267200" y="428625"/>
                </a:cubicBezTo>
                <a:lnTo>
                  <a:pt x="38100" y="428625"/>
                </a:lnTo>
                <a:cubicBezTo>
                  <a:pt x="17058" y="428625"/>
                  <a:pt x="0" y="411567"/>
                  <a:pt x="0" y="3905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1E293B"/>
            </a:solidFill>
            <a:prstDash val="solid"/>
          </a:ln>
        </p:spPr>
      </p:sp>
      <p:sp>
        <p:nvSpPr>
          <p:cNvPr id="30" name="Text 28"/>
          <p:cNvSpPr/>
          <p:nvPr/>
        </p:nvSpPr>
        <p:spPr>
          <a:xfrm>
            <a:off x="771525" y="5781675"/>
            <a:ext cx="2457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num_root ↔ num_compromised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4222775" y="5762625"/>
            <a:ext cx="790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F444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 = 0.99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581025" y="6305550"/>
            <a:ext cx="4533900" cy="381000"/>
          </a:xfrm>
          <a:custGeom>
            <a:avLst/>
            <a:gdLst/>
            <a:ahLst/>
            <a:cxnLst/>
            <a:rect l="l" t="t" r="r" b="b"/>
            <a:pathLst>
              <a:path w="4533900" h="381000">
                <a:moveTo>
                  <a:pt x="19050" y="0"/>
                </a:moveTo>
                <a:lnTo>
                  <a:pt x="4457700" y="0"/>
                </a:lnTo>
                <a:cubicBezTo>
                  <a:pt x="4499756" y="0"/>
                  <a:pt x="4533900" y="34144"/>
                  <a:pt x="4533900" y="76200"/>
                </a:cubicBezTo>
                <a:lnTo>
                  <a:pt x="4533900" y="304800"/>
                </a:lnTo>
                <a:cubicBezTo>
                  <a:pt x="4533900" y="346856"/>
                  <a:pt x="4499756" y="381000"/>
                  <a:pt x="4457700" y="381000"/>
                </a:cubicBezTo>
                <a:lnTo>
                  <a:pt x="19050" y="381000"/>
                </a:lnTo>
                <a:cubicBezTo>
                  <a:pt x="8536" y="381000"/>
                  <a:pt x="0" y="372464"/>
                  <a:pt x="0" y="361950"/>
                </a:cubicBezTo>
                <a:lnTo>
                  <a:pt x="0" y="19050"/>
                </a:lnTo>
                <a:cubicBezTo>
                  <a:pt x="0" y="8536"/>
                  <a:pt x="8536" y="0"/>
                  <a:pt x="19050" y="0"/>
                </a:cubicBezTo>
                <a:close/>
              </a:path>
            </a:pathLst>
          </a:custGeom>
          <a:solidFill>
            <a:srgbClr val="10B981">
              <a:alpha val="10196"/>
            </a:srgbClr>
          </a:solidFill>
          <a:ln/>
        </p:spPr>
      </p:sp>
      <p:sp>
        <p:nvSpPr>
          <p:cNvPr id="33" name="Shape 31"/>
          <p:cNvSpPr/>
          <p:nvPr/>
        </p:nvSpPr>
        <p:spPr>
          <a:xfrm>
            <a:off x="581025" y="6305550"/>
            <a:ext cx="19050" cy="381000"/>
          </a:xfrm>
          <a:custGeom>
            <a:avLst/>
            <a:gdLst/>
            <a:ahLst/>
            <a:cxnLst/>
            <a:rect l="l" t="t" r="r" b="b"/>
            <a:pathLst>
              <a:path w="19050" h="381000">
                <a:moveTo>
                  <a:pt x="19050" y="0"/>
                </a:moveTo>
                <a:lnTo>
                  <a:pt x="19050" y="0"/>
                </a:lnTo>
                <a:lnTo>
                  <a:pt x="19050" y="381000"/>
                </a:lnTo>
                <a:lnTo>
                  <a:pt x="19050" y="381000"/>
                </a:lnTo>
                <a:cubicBezTo>
                  <a:pt x="8536" y="381000"/>
                  <a:pt x="0" y="372464"/>
                  <a:pt x="0" y="361950"/>
                </a:cubicBezTo>
                <a:lnTo>
                  <a:pt x="0" y="19050"/>
                </a:lnTo>
                <a:cubicBezTo>
                  <a:pt x="0" y="8536"/>
                  <a:pt x="8536" y="0"/>
                  <a:pt x="19050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34" name="Shape 32"/>
          <p:cNvSpPr/>
          <p:nvPr/>
        </p:nvSpPr>
        <p:spPr>
          <a:xfrm>
            <a:off x="685800" y="64198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35" name="Text 33"/>
          <p:cNvSpPr/>
          <p:nvPr/>
        </p:nvSpPr>
        <p:spPr>
          <a:xfrm>
            <a:off x="914400" y="6381750"/>
            <a:ext cx="4200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Consecuencia: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Justifica </a:t>
            </a:r>
            <a:pPr>
              <a:lnSpc>
                <a:spcPct val="130000"/>
              </a:lnSpc>
            </a:pPr>
            <a:r>
              <a:rPr lang="en-US" sz="1200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PCA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para eliminar redundancia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5457825" y="1104900"/>
            <a:ext cx="6353175" cy="5734050"/>
          </a:xfrm>
          <a:custGeom>
            <a:avLst/>
            <a:gdLst/>
            <a:ahLst/>
            <a:cxnLst/>
            <a:rect l="l" t="t" r="r" b="b"/>
            <a:pathLst>
              <a:path w="6353175" h="5734050">
                <a:moveTo>
                  <a:pt x="76206" y="0"/>
                </a:moveTo>
                <a:lnTo>
                  <a:pt x="6276969" y="0"/>
                </a:lnTo>
                <a:cubicBezTo>
                  <a:pt x="6319057" y="0"/>
                  <a:pt x="6353175" y="34118"/>
                  <a:pt x="6353175" y="76206"/>
                </a:cubicBezTo>
                <a:lnTo>
                  <a:pt x="6353175" y="5657844"/>
                </a:lnTo>
                <a:cubicBezTo>
                  <a:pt x="6353175" y="5699932"/>
                  <a:pt x="6319057" y="5734050"/>
                  <a:pt x="6276969" y="5734050"/>
                </a:cubicBezTo>
                <a:lnTo>
                  <a:pt x="76206" y="5734050"/>
                </a:lnTo>
                <a:cubicBezTo>
                  <a:pt x="34118" y="5734050"/>
                  <a:pt x="0" y="5699932"/>
                  <a:pt x="0" y="5657844"/>
                </a:cubicBezTo>
                <a:lnTo>
                  <a:pt x="0" y="76206"/>
                </a:lnTo>
                <a:cubicBezTo>
                  <a:pt x="0" y="34147"/>
                  <a:pt x="34147" y="0"/>
                  <a:pt x="76206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37" name="Shape 35"/>
          <p:cNvSpPr/>
          <p:nvPr/>
        </p:nvSpPr>
        <p:spPr>
          <a:xfrm>
            <a:off x="5691188" y="131445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71661" y="-11787"/>
                </a:moveTo>
                <a:cubicBezTo>
                  <a:pt x="75813" y="-15270"/>
                  <a:pt x="81930" y="-15136"/>
                  <a:pt x="85904" y="-11385"/>
                </a:cubicBezTo>
                <a:cubicBezTo>
                  <a:pt x="91395" y="-6206"/>
                  <a:pt x="96307" y="-491"/>
                  <a:pt x="101039" y="5313"/>
                </a:cubicBezTo>
                <a:cubicBezTo>
                  <a:pt x="107067" y="12680"/>
                  <a:pt x="114300" y="22414"/>
                  <a:pt x="121265" y="33977"/>
                </a:cubicBezTo>
                <a:cubicBezTo>
                  <a:pt x="123587" y="30941"/>
                  <a:pt x="125730" y="28262"/>
                  <a:pt x="127605" y="25985"/>
                </a:cubicBezTo>
                <a:cubicBezTo>
                  <a:pt x="128096" y="25405"/>
                  <a:pt x="128588" y="24780"/>
                  <a:pt x="129079" y="24155"/>
                </a:cubicBezTo>
                <a:cubicBezTo>
                  <a:pt x="132606" y="19779"/>
                  <a:pt x="136981" y="14287"/>
                  <a:pt x="142830" y="14287"/>
                </a:cubicBezTo>
                <a:cubicBezTo>
                  <a:pt x="148813" y="14287"/>
                  <a:pt x="153010" y="19601"/>
                  <a:pt x="156582" y="24155"/>
                </a:cubicBezTo>
                <a:cubicBezTo>
                  <a:pt x="157163" y="24914"/>
                  <a:pt x="157743" y="25628"/>
                  <a:pt x="158323" y="26298"/>
                </a:cubicBezTo>
                <a:cubicBezTo>
                  <a:pt x="162922" y="31834"/>
                  <a:pt x="169039" y="39826"/>
                  <a:pt x="175156" y="49694"/>
                </a:cubicBezTo>
                <a:cubicBezTo>
                  <a:pt x="187300" y="69294"/>
                  <a:pt x="199980" y="97200"/>
                  <a:pt x="199980" y="128543"/>
                </a:cubicBezTo>
                <a:cubicBezTo>
                  <a:pt x="199980" y="183773"/>
                  <a:pt x="155198" y="228555"/>
                  <a:pt x="99968" y="228555"/>
                </a:cubicBezTo>
                <a:cubicBezTo>
                  <a:pt x="44738" y="228555"/>
                  <a:pt x="0" y="183818"/>
                  <a:pt x="0" y="128588"/>
                </a:cubicBezTo>
                <a:cubicBezTo>
                  <a:pt x="0" y="87913"/>
                  <a:pt x="18351" y="52685"/>
                  <a:pt x="35942" y="28129"/>
                </a:cubicBezTo>
                <a:cubicBezTo>
                  <a:pt x="44827" y="15761"/>
                  <a:pt x="53667" y="5849"/>
                  <a:pt x="60320" y="-938"/>
                </a:cubicBezTo>
                <a:cubicBezTo>
                  <a:pt x="63981" y="-4688"/>
                  <a:pt x="67687" y="-8394"/>
                  <a:pt x="71705" y="-11743"/>
                </a:cubicBezTo>
                <a:close/>
                <a:moveTo>
                  <a:pt x="100772" y="185738"/>
                </a:moveTo>
                <a:cubicBezTo>
                  <a:pt x="112068" y="185738"/>
                  <a:pt x="122069" y="182612"/>
                  <a:pt x="131490" y="176361"/>
                </a:cubicBezTo>
                <a:cubicBezTo>
                  <a:pt x="150287" y="163235"/>
                  <a:pt x="155332" y="136981"/>
                  <a:pt x="144036" y="116354"/>
                </a:cubicBezTo>
                <a:cubicBezTo>
                  <a:pt x="142027" y="112335"/>
                  <a:pt x="136892" y="112068"/>
                  <a:pt x="133990" y="115461"/>
                </a:cubicBezTo>
                <a:lnTo>
                  <a:pt x="122739" y="128543"/>
                </a:lnTo>
                <a:cubicBezTo>
                  <a:pt x="119792" y="131936"/>
                  <a:pt x="114479" y="131847"/>
                  <a:pt x="111710" y="128320"/>
                </a:cubicBezTo>
                <a:cubicBezTo>
                  <a:pt x="103986" y="118452"/>
                  <a:pt x="89788" y="100459"/>
                  <a:pt x="82555" y="91261"/>
                </a:cubicBezTo>
                <a:cubicBezTo>
                  <a:pt x="80144" y="88181"/>
                  <a:pt x="75768" y="87690"/>
                  <a:pt x="72956" y="90413"/>
                </a:cubicBezTo>
                <a:cubicBezTo>
                  <a:pt x="64785" y="98361"/>
                  <a:pt x="49962" y="115773"/>
                  <a:pt x="49962" y="136981"/>
                </a:cubicBezTo>
                <a:cubicBezTo>
                  <a:pt x="49962" y="167610"/>
                  <a:pt x="72554" y="185738"/>
                  <a:pt x="100727" y="185738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38" name="Text 36"/>
          <p:cNvSpPr/>
          <p:nvPr/>
        </p:nvSpPr>
        <p:spPr>
          <a:xfrm>
            <a:off x="6048375" y="1295400"/>
            <a:ext cx="2228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Heatmap de Correlación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5657850" y="1647825"/>
            <a:ext cx="5953125" cy="4305300"/>
          </a:xfrm>
          <a:custGeom>
            <a:avLst/>
            <a:gdLst/>
            <a:ahLst/>
            <a:cxnLst/>
            <a:rect l="l" t="t" r="r" b="b"/>
            <a:pathLst>
              <a:path w="5953125" h="4305300">
                <a:moveTo>
                  <a:pt x="76204" y="0"/>
                </a:moveTo>
                <a:lnTo>
                  <a:pt x="5876921" y="0"/>
                </a:lnTo>
                <a:cubicBezTo>
                  <a:pt x="5919007" y="0"/>
                  <a:pt x="5953125" y="34118"/>
                  <a:pt x="5953125" y="76204"/>
                </a:cubicBezTo>
                <a:lnTo>
                  <a:pt x="5953125" y="4229096"/>
                </a:lnTo>
                <a:cubicBezTo>
                  <a:pt x="5953125" y="4271182"/>
                  <a:pt x="5919007" y="4305300"/>
                  <a:pt x="5876921" y="4305300"/>
                </a:cubicBezTo>
                <a:lnTo>
                  <a:pt x="76204" y="4305300"/>
                </a:lnTo>
                <a:cubicBezTo>
                  <a:pt x="34118" y="4305300"/>
                  <a:pt x="0" y="4271182"/>
                  <a:pt x="0" y="4229096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F8FAFC"/>
          </a:solidFill>
          <a:ln w="25400">
            <a:solidFill>
              <a:srgbClr val="CBD5E1"/>
            </a:solidFill>
            <a:prstDash val="dash"/>
          </a:ln>
        </p:spPr>
      </p:sp>
      <p:sp>
        <p:nvSpPr>
          <p:cNvPr id="40" name="Shape 38"/>
          <p:cNvSpPr/>
          <p:nvPr/>
        </p:nvSpPr>
        <p:spPr>
          <a:xfrm>
            <a:off x="8405813" y="30194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8575" y="28575"/>
                </a:moveTo>
                <a:cubicBezTo>
                  <a:pt x="44381" y="28575"/>
                  <a:pt x="57150" y="41344"/>
                  <a:pt x="57150" y="57150"/>
                </a:cubicBezTo>
                <a:lnTo>
                  <a:pt x="57150" y="357188"/>
                </a:lnTo>
                <a:cubicBezTo>
                  <a:pt x="57150" y="365046"/>
                  <a:pt x="63579" y="371475"/>
                  <a:pt x="71438" y="371475"/>
                </a:cubicBezTo>
                <a:lnTo>
                  <a:pt x="428625" y="371475"/>
                </a:lnTo>
                <a:cubicBezTo>
                  <a:pt x="444431" y="371475"/>
                  <a:pt x="457200" y="384244"/>
                  <a:pt x="457200" y="400050"/>
                </a:cubicBezTo>
                <a:cubicBezTo>
                  <a:pt x="457200" y="415856"/>
                  <a:pt x="444431" y="428625"/>
                  <a:pt x="428625" y="428625"/>
                </a:cubicBezTo>
                <a:lnTo>
                  <a:pt x="71438" y="428625"/>
                </a:lnTo>
                <a:cubicBezTo>
                  <a:pt x="31968" y="428625"/>
                  <a:pt x="0" y="396657"/>
                  <a:pt x="0" y="357188"/>
                </a:cubicBezTo>
                <a:lnTo>
                  <a:pt x="0" y="57150"/>
                </a:lnTo>
                <a:cubicBezTo>
                  <a:pt x="0" y="41344"/>
                  <a:pt x="12769" y="28575"/>
                  <a:pt x="28575" y="28575"/>
                </a:cubicBezTo>
                <a:close/>
                <a:moveTo>
                  <a:pt x="214313" y="85725"/>
                </a:moveTo>
                <a:cubicBezTo>
                  <a:pt x="220295" y="85725"/>
                  <a:pt x="226010" y="88225"/>
                  <a:pt x="230118" y="92690"/>
                </a:cubicBezTo>
                <a:lnTo>
                  <a:pt x="293608" y="161895"/>
                </a:lnTo>
                <a:lnTo>
                  <a:pt x="334863" y="120551"/>
                </a:lnTo>
                <a:cubicBezTo>
                  <a:pt x="343257" y="112157"/>
                  <a:pt x="356830" y="112157"/>
                  <a:pt x="365135" y="120551"/>
                </a:cubicBezTo>
                <a:lnTo>
                  <a:pt x="422285" y="177701"/>
                </a:lnTo>
                <a:cubicBezTo>
                  <a:pt x="426303" y="181719"/>
                  <a:pt x="428536" y="187166"/>
                  <a:pt x="428536" y="192881"/>
                </a:cubicBezTo>
                <a:lnTo>
                  <a:pt x="428536" y="292894"/>
                </a:lnTo>
                <a:cubicBezTo>
                  <a:pt x="428536" y="304770"/>
                  <a:pt x="418981" y="314325"/>
                  <a:pt x="407104" y="314325"/>
                </a:cubicBezTo>
                <a:lnTo>
                  <a:pt x="135642" y="314325"/>
                </a:lnTo>
                <a:cubicBezTo>
                  <a:pt x="123765" y="314325"/>
                  <a:pt x="114211" y="304770"/>
                  <a:pt x="114211" y="292894"/>
                </a:cubicBezTo>
                <a:lnTo>
                  <a:pt x="114211" y="192881"/>
                </a:lnTo>
                <a:cubicBezTo>
                  <a:pt x="114211" y="187523"/>
                  <a:pt x="116265" y="182344"/>
                  <a:pt x="119836" y="178415"/>
                </a:cubicBezTo>
                <a:lnTo>
                  <a:pt x="198418" y="92690"/>
                </a:lnTo>
                <a:cubicBezTo>
                  <a:pt x="202436" y="88225"/>
                  <a:pt x="208240" y="85725"/>
                  <a:pt x="214223" y="85725"/>
                </a:cubicBezTo>
                <a:close/>
              </a:path>
            </a:pathLst>
          </a:custGeom>
          <a:solidFill>
            <a:srgbClr val="CBD5E1"/>
          </a:solidFill>
          <a:ln/>
        </p:spPr>
      </p:sp>
      <p:sp>
        <p:nvSpPr>
          <p:cNvPr id="41" name="Text 39"/>
          <p:cNvSpPr/>
          <p:nvPr/>
        </p:nvSpPr>
        <p:spPr>
          <a:xfrm>
            <a:off x="7402413" y="3590925"/>
            <a:ext cx="2466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[INSERTAR GRÁFICO]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7407176" y="3895725"/>
            <a:ext cx="2457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Heatmap de matriz de correlación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7411938" y="4162425"/>
            <a:ext cx="2447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94A3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Variables con |r| &gt; 0.7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7411938" y="4391025"/>
            <a:ext cx="2447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94A3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Dimensiones: 12cm x 10cm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5648325" y="6076950"/>
            <a:ext cx="2933700" cy="571500"/>
          </a:xfrm>
          <a:custGeom>
            <a:avLst/>
            <a:gdLst/>
            <a:ahLst/>
            <a:cxnLst/>
            <a:rect l="l" t="t" r="r" b="b"/>
            <a:pathLst>
              <a:path w="2933700" h="571500">
                <a:moveTo>
                  <a:pt x="76198" y="0"/>
                </a:moveTo>
                <a:lnTo>
                  <a:pt x="2857502" y="0"/>
                </a:lnTo>
                <a:cubicBezTo>
                  <a:pt x="2899585" y="0"/>
                  <a:pt x="2933700" y="34115"/>
                  <a:pt x="2933700" y="76198"/>
                </a:cubicBezTo>
                <a:lnTo>
                  <a:pt x="2933700" y="495302"/>
                </a:lnTo>
                <a:cubicBezTo>
                  <a:pt x="2933700" y="537385"/>
                  <a:pt x="2899585" y="571500"/>
                  <a:pt x="2857502" y="571500"/>
                </a:cubicBezTo>
                <a:lnTo>
                  <a:pt x="76198" y="571500"/>
                </a:lnTo>
                <a:cubicBezTo>
                  <a:pt x="34115" y="571500"/>
                  <a:pt x="0" y="537385"/>
                  <a:pt x="0" y="49530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EF4444">
              <a:alpha val="10196"/>
            </a:srgbClr>
          </a:solidFill>
          <a:ln/>
        </p:spPr>
      </p:sp>
      <p:sp>
        <p:nvSpPr>
          <p:cNvPr id="46" name="Text 44"/>
          <p:cNvSpPr/>
          <p:nvPr/>
        </p:nvSpPr>
        <p:spPr>
          <a:xfrm>
            <a:off x="5686425" y="6153150"/>
            <a:ext cx="2857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F444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14 variables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5691188" y="6381750"/>
            <a:ext cx="2847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|r| &gt; 0.7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8691563" y="6076950"/>
            <a:ext cx="2933700" cy="571500"/>
          </a:xfrm>
          <a:custGeom>
            <a:avLst/>
            <a:gdLst/>
            <a:ahLst/>
            <a:cxnLst/>
            <a:rect l="l" t="t" r="r" b="b"/>
            <a:pathLst>
              <a:path w="2933700" h="571500">
                <a:moveTo>
                  <a:pt x="76198" y="0"/>
                </a:moveTo>
                <a:lnTo>
                  <a:pt x="2857502" y="0"/>
                </a:lnTo>
                <a:cubicBezTo>
                  <a:pt x="2899585" y="0"/>
                  <a:pt x="2933700" y="34115"/>
                  <a:pt x="2933700" y="76198"/>
                </a:cubicBezTo>
                <a:lnTo>
                  <a:pt x="2933700" y="495302"/>
                </a:lnTo>
                <a:cubicBezTo>
                  <a:pt x="2933700" y="537385"/>
                  <a:pt x="2899585" y="571500"/>
                  <a:pt x="2857502" y="571500"/>
                </a:cubicBezTo>
                <a:lnTo>
                  <a:pt x="76198" y="571500"/>
                </a:lnTo>
                <a:cubicBezTo>
                  <a:pt x="34115" y="571500"/>
                  <a:pt x="0" y="537385"/>
                  <a:pt x="0" y="49530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F59E0B">
              <a:alpha val="10196"/>
            </a:srgbClr>
          </a:solidFill>
          <a:ln/>
        </p:spPr>
      </p:sp>
      <p:sp>
        <p:nvSpPr>
          <p:cNvPr id="49" name="Text 47"/>
          <p:cNvSpPr/>
          <p:nvPr/>
        </p:nvSpPr>
        <p:spPr>
          <a:xfrm>
            <a:off x="8729663" y="6153150"/>
            <a:ext cx="2857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59E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 = 0.997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8734425" y="6381750"/>
            <a:ext cx="2847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Máxima correlación</a:t>
            </a:r>
            <a:endParaRPr lang="en-US" sz="1600" dirty="0"/>
          </a:p>
        </p:txBody>
      </p:sp>
      <p:pic>
        <p:nvPicPr>
          <p:cNvPr id="51" name="Image 0" descr="https://kimi-img.moonshot.cn/pub/slides/26-02-05-03:57:16-d61q974coua8r0bvhuj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4891" y="1638300"/>
            <a:ext cx="6026084" cy="4371975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0EA5E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PREGUNTA 1: KRUSKAL-WALLIS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E3A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Verificación de Supuestos Estadísticos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238250"/>
            <a:ext cx="3705225" cy="1447800"/>
          </a:xfrm>
          <a:custGeom>
            <a:avLst/>
            <a:gdLst/>
            <a:ahLst/>
            <a:cxnLst/>
            <a:rect l="l" t="t" r="r" b="b"/>
            <a:pathLst>
              <a:path w="3705225" h="144780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1371602"/>
                </a:lnTo>
                <a:cubicBezTo>
                  <a:pt x="3705225" y="1413657"/>
                  <a:pt x="3671082" y="1447800"/>
                  <a:pt x="3629027" y="1447800"/>
                </a:cubicBezTo>
                <a:lnTo>
                  <a:pt x="76198" y="1447800"/>
                </a:lnTo>
                <a:cubicBezTo>
                  <a:pt x="34143" y="1447800"/>
                  <a:pt x="0" y="1413657"/>
                  <a:pt x="0" y="1371602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381000" y="1238250"/>
            <a:ext cx="3705225" cy="38100"/>
          </a:xfrm>
          <a:custGeom>
            <a:avLst/>
            <a:gdLst/>
            <a:ahLst/>
            <a:cxnLst/>
            <a:rect l="l" t="t" r="r" b="b"/>
            <a:pathLst>
              <a:path w="3705225" h="3810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6" name="Shape 4"/>
          <p:cNvSpPr/>
          <p:nvPr/>
        </p:nvSpPr>
        <p:spPr>
          <a:xfrm>
            <a:off x="561975" y="14287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51983" y="94967"/>
                </a:moveTo>
                <a:lnTo>
                  <a:pt x="116265" y="152117"/>
                </a:lnTo>
                <a:cubicBezTo>
                  <a:pt x="114389" y="155109"/>
                  <a:pt x="111175" y="156984"/>
                  <a:pt x="107647" y="157163"/>
                </a:cubicBezTo>
                <a:cubicBezTo>
                  <a:pt x="104120" y="157341"/>
                  <a:pt x="100727" y="155734"/>
                  <a:pt x="98628" y="152876"/>
                </a:cubicBezTo>
                <a:lnTo>
                  <a:pt x="77197" y="124301"/>
                </a:lnTo>
                <a:cubicBezTo>
                  <a:pt x="73625" y="119569"/>
                  <a:pt x="74608" y="112871"/>
                  <a:pt x="79340" y="109299"/>
                </a:cubicBezTo>
                <a:cubicBezTo>
                  <a:pt x="84073" y="105727"/>
                  <a:pt x="90770" y="106710"/>
                  <a:pt x="94342" y="111443"/>
                </a:cubicBezTo>
                <a:lnTo>
                  <a:pt x="106397" y="127516"/>
                </a:lnTo>
                <a:lnTo>
                  <a:pt x="133811" y="83627"/>
                </a:lnTo>
                <a:cubicBezTo>
                  <a:pt x="136937" y="78626"/>
                  <a:pt x="143545" y="77063"/>
                  <a:pt x="148590" y="80233"/>
                </a:cubicBezTo>
                <a:cubicBezTo>
                  <a:pt x="153635" y="83403"/>
                  <a:pt x="155153" y="89967"/>
                  <a:pt x="151983" y="95012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7" name="Text 5"/>
          <p:cNvSpPr/>
          <p:nvPr/>
        </p:nvSpPr>
        <p:spPr>
          <a:xfrm>
            <a:off x="895350" y="1409700"/>
            <a:ext cx="1238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Independencia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33400" y="1790700"/>
            <a:ext cx="34766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Cada conexión de red es una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observación independiente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sin dependencias temporales o estructurales que afecten los resultados.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241750" y="1238250"/>
            <a:ext cx="3705225" cy="1447800"/>
          </a:xfrm>
          <a:custGeom>
            <a:avLst/>
            <a:gdLst/>
            <a:ahLst/>
            <a:cxnLst/>
            <a:rect l="l" t="t" r="r" b="b"/>
            <a:pathLst>
              <a:path w="3705225" h="144780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1371602"/>
                </a:lnTo>
                <a:cubicBezTo>
                  <a:pt x="3705225" y="1413657"/>
                  <a:pt x="3671082" y="1447800"/>
                  <a:pt x="3629027" y="1447800"/>
                </a:cubicBezTo>
                <a:lnTo>
                  <a:pt x="76198" y="1447800"/>
                </a:lnTo>
                <a:cubicBezTo>
                  <a:pt x="34143" y="1447800"/>
                  <a:pt x="0" y="1413657"/>
                  <a:pt x="0" y="1371602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10" name="Shape 8"/>
          <p:cNvSpPr/>
          <p:nvPr/>
        </p:nvSpPr>
        <p:spPr>
          <a:xfrm>
            <a:off x="4241750" y="1238250"/>
            <a:ext cx="3705225" cy="38100"/>
          </a:xfrm>
          <a:custGeom>
            <a:avLst/>
            <a:gdLst/>
            <a:ahLst/>
            <a:cxnLst/>
            <a:rect l="l" t="t" r="r" b="b"/>
            <a:pathLst>
              <a:path w="3705225" h="3810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11" name="Shape 9"/>
          <p:cNvSpPr/>
          <p:nvPr/>
        </p:nvSpPr>
        <p:spPr>
          <a:xfrm>
            <a:off x="4422725" y="14287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51983" y="94967"/>
                </a:moveTo>
                <a:lnTo>
                  <a:pt x="116265" y="152117"/>
                </a:lnTo>
                <a:cubicBezTo>
                  <a:pt x="114389" y="155109"/>
                  <a:pt x="111175" y="156984"/>
                  <a:pt x="107647" y="157163"/>
                </a:cubicBezTo>
                <a:cubicBezTo>
                  <a:pt x="104120" y="157341"/>
                  <a:pt x="100727" y="155734"/>
                  <a:pt x="98628" y="152876"/>
                </a:cubicBezTo>
                <a:lnTo>
                  <a:pt x="77197" y="124301"/>
                </a:lnTo>
                <a:cubicBezTo>
                  <a:pt x="73625" y="119569"/>
                  <a:pt x="74608" y="112871"/>
                  <a:pt x="79340" y="109299"/>
                </a:cubicBezTo>
                <a:cubicBezTo>
                  <a:pt x="84073" y="105727"/>
                  <a:pt x="90770" y="106710"/>
                  <a:pt x="94342" y="111443"/>
                </a:cubicBezTo>
                <a:lnTo>
                  <a:pt x="106397" y="127516"/>
                </a:lnTo>
                <a:lnTo>
                  <a:pt x="133811" y="83627"/>
                </a:lnTo>
                <a:cubicBezTo>
                  <a:pt x="136937" y="78626"/>
                  <a:pt x="143545" y="77063"/>
                  <a:pt x="148590" y="80233"/>
                </a:cubicBezTo>
                <a:cubicBezTo>
                  <a:pt x="153635" y="83403"/>
                  <a:pt x="155153" y="89967"/>
                  <a:pt x="151983" y="95012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12" name="Text 10"/>
          <p:cNvSpPr/>
          <p:nvPr/>
        </p:nvSpPr>
        <p:spPr>
          <a:xfrm>
            <a:off x="4756100" y="1409700"/>
            <a:ext cx="1647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Variables Continuas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4394150" y="1790700"/>
            <a:ext cx="34766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 analizaron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 variables numéricas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continuas que cumplen con los requisitos de escala para la prueba no paramétrica.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8102575" y="1238250"/>
            <a:ext cx="3705225" cy="1447800"/>
          </a:xfrm>
          <a:custGeom>
            <a:avLst/>
            <a:gdLst/>
            <a:ahLst/>
            <a:cxnLst/>
            <a:rect l="l" t="t" r="r" b="b"/>
            <a:pathLst>
              <a:path w="3705225" h="144780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1371602"/>
                </a:lnTo>
                <a:cubicBezTo>
                  <a:pt x="3705225" y="1413657"/>
                  <a:pt x="3671082" y="1447800"/>
                  <a:pt x="3629027" y="1447800"/>
                </a:cubicBezTo>
                <a:lnTo>
                  <a:pt x="76198" y="1447800"/>
                </a:lnTo>
                <a:cubicBezTo>
                  <a:pt x="34143" y="1447800"/>
                  <a:pt x="0" y="1413657"/>
                  <a:pt x="0" y="1371602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15" name="Shape 13"/>
          <p:cNvSpPr/>
          <p:nvPr/>
        </p:nvSpPr>
        <p:spPr>
          <a:xfrm>
            <a:off x="8102575" y="1238250"/>
            <a:ext cx="3705225" cy="38100"/>
          </a:xfrm>
          <a:custGeom>
            <a:avLst/>
            <a:gdLst/>
            <a:ahLst/>
            <a:cxnLst/>
            <a:rect l="l" t="t" r="r" b="b"/>
            <a:pathLst>
              <a:path w="3705225" h="3810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16" name="Shape 14"/>
          <p:cNvSpPr/>
          <p:nvPr/>
        </p:nvSpPr>
        <p:spPr>
          <a:xfrm>
            <a:off x="8283550" y="14287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14300" y="60722"/>
                </a:moveTo>
                <a:cubicBezTo>
                  <a:pt x="120238" y="60722"/>
                  <a:pt x="125016" y="65499"/>
                  <a:pt x="125016" y="71438"/>
                </a:cubicBezTo>
                <a:lnTo>
                  <a:pt x="125016" y="121444"/>
                </a:lnTo>
                <a:cubicBezTo>
                  <a:pt x="125016" y="127382"/>
                  <a:pt x="120238" y="132159"/>
                  <a:pt x="114300" y="132159"/>
                </a:cubicBezTo>
                <a:cubicBezTo>
                  <a:pt x="108362" y="132159"/>
                  <a:pt x="103584" y="127382"/>
                  <a:pt x="103584" y="121444"/>
                </a:cubicBezTo>
                <a:lnTo>
                  <a:pt x="103584" y="71438"/>
                </a:lnTo>
                <a:cubicBezTo>
                  <a:pt x="103584" y="65499"/>
                  <a:pt x="108362" y="60722"/>
                  <a:pt x="114300" y="60722"/>
                </a:cubicBezTo>
                <a:close/>
                <a:moveTo>
                  <a:pt x="102379" y="157163"/>
                </a:moveTo>
                <a:cubicBezTo>
                  <a:pt x="102108" y="152738"/>
                  <a:pt x="104314" y="148528"/>
                  <a:pt x="108108" y="146233"/>
                </a:cubicBezTo>
                <a:cubicBezTo>
                  <a:pt x="111901" y="143939"/>
                  <a:pt x="116654" y="143939"/>
                  <a:pt x="120448" y="146233"/>
                </a:cubicBezTo>
                <a:cubicBezTo>
                  <a:pt x="124241" y="148528"/>
                  <a:pt x="126448" y="152738"/>
                  <a:pt x="126176" y="157162"/>
                </a:cubicBezTo>
                <a:cubicBezTo>
                  <a:pt x="126448" y="161587"/>
                  <a:pt x="124241" y="165797"/>
                  <a:pt x="120448" y="168092"/>
                </a:cubicBezTo>
                <a:cubicBezTo>
                  <a:pt x="116654" y="170386"/>
                  <a:pt x="111901" y="170386"/>
                  <a:pt x="108108" y="168092"/>
                </a:cubicBezTo>
                <a:cubicBezTo>
                  <a:pt x="104314" y="165797"/>
                  <a:pt x="102108" y="161587"/>
                  <a:pt x="102379" y="157163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17" name="Text 15"/>
          <p:cNvSpPr/>
          <p:nvPr/>
        </p:nvSpPr>
        <p:spPr>
          <a:xfrm>
            <a:off x="8616925" y="1409700"/>
            <a:ext cx="2343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Homogeneidad de Varianzas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8254975" y="1790700"/>
            <a:ext cx="34766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Test de Levene: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 &lt; 0.05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en TODAS las variables, indicando varianzas heterogéneas entre grupos.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81000" y="2838450"/>
            <a:ext cx="11430000" cy="3028950"/>
          </a:xfrm>
          <a:custGeom>
            <a:avLst/>
            <a:gdLst/>
            <a:ahLst/>
            <a:cxnLst/>
            <a:rect l="l" t="t" r="r" b="b"/>
            <a:pathLst>
              <a:path w="11430000" h="3028950">
                <a:moveTo>
                  <a:pt x="76208" y="0"/>
                </a:moveTo>
                <a:lnTo>
                  <a:pt x="11353792" y="0"/>
                </a:lnTo>
                <a:cubicBezTo>
                  <a:pt x="11395880" y="0"/>
                  <a:pt x="11430000" y="34120"/>
                  <a:pt x="11430000" y="76208"/>
                </a:cubicBezTo>
                <a:lnTo>
                  <a:pt x="11430000" y="2952742"/>
                </a:lnTo>
                <a:cubicBezTo>
                  <a:pt x="11430000" y="2994830"/>
                  <a:pt x="11395880" y="3028950"/>
                  <a:pt x="11353792" y="3028950"/>
                </a:cubicBezTo>
                <a:lnTo>
                  <a:pt x="76208" y="3028950"/>
                </a:lnTo>
                <a:cubicBezTo>
                  <a:pt x="34120" y="3028950"/>
                  <a:pt x="0" y="2994830"/>
                  <a:pt x="0" y="2952742"/>
                </a:cubicBezTo>
                <a:lnTo>
                  <a:pt x="0" y="76208"/>
                </a:lnTo>
                <a:cubicBezTo>
                  <a:pt x="0" y="34148"/>
                  <a:pt x="34148" y="0"/>
                  <a:pt x="76208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20" name="Shape 18"/>
          <p:cNvSpPr/>
          <p:nvPr/>
        </p:nvSpPr>
        <p:spPr>
          <a:xfrm>
            <a:off x="619125" y="3067050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108979" y="142875"/>
                </a:moveTo>
                <a:cubicBezTo>
                  <a:pt x="111696" y="134578"/>
                  <a:pt x="117128" y="127062"/>
                  <a:pt x="123267" y="120588"/>
                </a:cubicBezTo>
                <a:cubicBezTo>
                  <a:pt x="135434" y="107789"/>
                  <a:pt x="142875" y="90488"/>
                  <a:pt x="142875" y="71438"/>
                </a:cubicBezTo>
                <a:cubicBezTo>
                  <a:pt x="142875" y="31998"/>
                  <a:pt x="110877" y="0"/>
                  <a:pt x="71437" y="0"/>
                </a:cubicBezTo>
                <a:cubicBezTo>
                  <a:pt x="31998" y="0"/>
                  <a:pt x="0" y="31998"/>
                  <a:pt x="0" y="71438"/>
                </a:cubicBezTo>
                <a:cubicBezTo>
                  <a:pt x="0" y="90488"/>
                  <a:pt x="7441" y="107789"/>
                  <a:pt x="19608" y="120588"/>
                </a:cubicBezTo>
                <a:cubicBezTo>
                  <a:pt x="25747" y="127062"/>
                  <a:pt x="31217" y="134578"/>
                  <a:pt x="33896" y="142875"/>
                </a:cubicBezTo>
                <a:lnTo>
                  <a:pt x="108942" y="142875"/>
                </a:lnTo>
                <a:close/>
                <a:moveTo>
                  <a:pt x="107156" y="160734"/>
                </a:moveTo>
                <a:lnTo>
                  <a:pt x="35719" y="160734"/>
                </a:lnTo>
                <a:lnTo>
                  <a:pt x="35719" y="166688"/>
                </a:lnTo>
                <a:cubicBezTo>
                  <a:pt x="35719" y="183133"/>
                  <a:pt x="49039" y="196453"/>
                  <a:pt x="65484" y="196453"/>
                </a:cubicBezTo>
                <a:lnTo>
                  <a:pt x="77391" y="196453"/>
                </a:lnTo>
                <a:cubicBezTo>
                  <a:pt x="93836" y="196453"/>
                  <a:pt x="107156" y="183133"/>
                  <a:pt x="107156" y="166688"/>
                </a:cubicBezTo>
                <a:lnTo>
                  <a:pt x="107156" y="160734"/>
                </a:lnTo>
                <a:close/>
                <a:moveTo>
                  <a:pt x="68461" y="41672"/>
                </a:moveTo>
                <a:cubicBezTo>
                  <a:pt x="53653" y="41672"/>
                  <a:pt x="41672" y="53653"/>
                  <a:pt x="41672" y="68461"/>
                </a:cubicBezTo>
                <a:cubicBezTo>
                  <a:pt x="41672" y="73409"/>
                  <a:pt x="37691" y="77391"/>
                  <a:pt x="32742" y="77391"/>
                </a:cubicBezTo>
                <a:cubicBezTo>
                  <a:pt x="27794" y="77391"/>
                  <a:pt x="23812" y="73409"/>
                  <a:pt x="23812" y="68461"/>
                </a:cubicBezTo>
                <a:cubicBezTo>
                  <a:pt x="23812" y="43793"/>
                  <a:pt x="43793" y="23812"/>
                  <a:pt x="68461" y="23812"/>
                </a:cubicBezTo>
                <a:cubicBezTo>
                  <a:pt x="73409" y="23812"/>
                  <a:pt x="77391" y="27794"/>
                  <a:pt x="77391" y="32742"/>
                </a:cubicBezTo>
                <a:cubicBezTo>
                  <a:pt x="77391" y="37691"/>
                  <a:pt x="73409" y="41672"/>
                  <a:pt x="68461" y="41672"/>
                </a:cubicBezTo>
                <a:close/>
              </a:path>
            </a:pathLst>
          </a:custGeom>
          <a:solidFill>
            <a:srgbClr val="0EA5E9"/>
          </a:solidFill>
          <a:ln/>
        </p:spPr>
      </p:sp>
      <p:sp>
        <p:nvSpPr>
          <p:cNvPr id="21" name="Text 19"/>
          <p:cNvSpPr/>
          <p:nvPr/>
        </p:nvSpPr>
        <p:spPr>
          <a:xfrm>
            <a:off x="809625" y="3028950"/>
            <a:ext cx="10906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Implicación de Levene p &lt; 0.05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57213" y="3486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0EA5E9"/>
          </a:solidFill>
          <a:ln/>
        </p:spPr>
      </p:sp>
      <p:sp>
        <p:nvSpPr>
          <p:cNvPr id="23" name="Text 21"/>
          <p:cNvSpPr/>
          <p:nvPr/>
        </p:nvSpPr>
        <p:spPr>
          <a:xfrm>
            <a:off x="811262" y="3448050"/>
            <a:ext cx="52482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Kruskal-Wallis detecta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diferencias generales de distribución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90550" y="40957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0EA5E9"/>
          </a:solidFill>
          <a:ln/>
        </p:spPr>
      </p:sp>
      <p:sp>
        <p:nvSpPr>
          <p:cNvPr id="25" name="Text 23"/>
          <p:cNvSpPr/>
          <p:nvPr/>
        </p:nvSpPr>
        <p:spPr>
          <a:xfrm>
            <a:off x="874886" y="4057650"/>
            <a:ext cx="51816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Esto NO invalida la prueba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(Kruskal-Wallis no requiere homocedasticidad)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90550" y="47053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0EA5E9"/>
          </a:solidFill>
          <a:ln/>
        </p:spPr>
      </p:sp>
      <p:sp>
        <p:nvSpPr>
          <p:cNvPr id="27" name="Text 25"/>
          <p:cNvSpPr/>
          <p:nvPr/>
        </p:nvSpPr>
        <p:spPr>
          <a:xfrm>
            <a:off x="876300" y="4667250"/>
            <a:ext cx="46958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Interpretación válida: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"Las distribuciones difieren entre categorías"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229350" y="3448050"/>
            <a:ext cx="5391150" cy="1466850"/>
          </a:xfrm>
          <a:custGeom>
            <a:avLst/>
            <a:gdLst/>
            <a:ahLst/>
            <a:cxnLst/>
            <a:rect l="l" t="t" r="r" b="b"/>
            <a:pathLst>
              <a:path w="5391150" h="1466850">
                <a:moveTo>
                  <a:pt x="38100" y="0"/>
                </a:moveTo>
                <a:lnTo>
                  <a:pt x="5314947" y="0"/>
                </a:lnTo>
                <a:cubicBezTo>
                  <a:pt x="5357005" y="0"/>
                  <a:pt x="5391150" y="34145"/>
                  <a:pt x="5391150" y="76203"/>
                </a:cubicBezTo>
                <a:lnTo>
                  <a:pt x="5391150" y="1390647"/>
                </a:lnTo>
                <a:cubicBezTo>
                  <a:pt x="5391150" y="1432705"/>
                  <a:pt x="5357005" y="1466850"/>
                  <a:pt x="5314947" y="1466850"/>
                </a:cubicBezTo>
                <a:lnTo>
                  <a:pt x="38100" y="1466850"/>
                </a:lnTo>
                <a:cubicBezTo>
                  <a:pt x="17072" y="1466850"/>
                  <a:pt x="0" y="1449778"/>
                  <a:pt x="0" y="1428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3A8A">
              <a:alpha val="5098"/>
            </a:srgbClr>
          </a:solidFill>
          <a:ln/>
        </p:spPr>
      </p:sp>
      <p:sp>
        <p:nvSpPr>
          <p:cNvPr id="29" name="Shape 27"/>
          <p:cNvSpPr/>
          <p:nvPr/>
        </p:nvSpPr>
        <p:spPr>
          <a:xfrm>
            <a:off x="6229350" y="3448050"/>
            <a:ext cx="38100" cy="1466850"/>
          </a:xfrm>
          <a:custGeom>
            <a:avLst/>
            <a:gdLst/>
            <a:ahLst/>
            <a:cxnLst/>
            <a:rect l="l" t="t" r="r" b="b"/>
            <a:pathLst>
              <a:path w="38100" h="1466850">
                <a:moveTo>
                  <a:pt x="38100" y="0"/>
                </a:moveTo>
                <a:lnTo>
                  <a:pt x="38100" y="0"/>
                </a:lnTo>
                <a:lnTo>
                  <a:pt x="38100" y="1466850"/>
                </a:lnTo>
                <a:lnTo>
                  <a:pt x="38100" y="1466850"/>
                </a:lnTo>
                <a:cubicBezTo>
                  <a:pt x="17072" y="1466850"/>
                  <a:pt x="0" y="1449778"/>
                  <a:pt x="0" y="1428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3A8A"/>
          </a:solidFill>
          <a:ln/>
        </p:spPr>
      </p:sp>
      <p:sp>
        <p:nvSpPr>
          <p:cNvPr id="30" name="Shape 28"/>
          <p:cNvSpPr/>
          <p:nvPr/>
        </p:nvSpPr>
        <p:spPr>
          <a:xfrm>
            <a:off x="6419850" y="36480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77569" y="0"/>
                  <a:pt x="78938" y="298"/>
                  <a:pt x="80189" y="863"/>
                </a:cubicBezTo>
                <a:lnTo>
                  <a:pt x="136267" y="24646"/>
                </a:lnTo>
                <a:cubicBezTo>
                  <a:pt x="142815" y="27414"/>
                  <a:pt x="147697" y="33873"/>
                  <a:pt x="147667" y="41672"/>
                </a:cubicBezTo>
                <a:cubicBezTo>
                  <a:pt x="147518" y="71199"/>
                  <a:pt x="135374" y="125224"/>
                  <a:pt x="84088" y="149781"/>
                </a:cubicBezTo>
                <a:cubicBezTo>
                  <a:pt x="79117" y="152162"/>
                  <a:pt x="73343" y="152162"/>
                  <a:pt x="68372" y="149781"/>
                </a:cubicBezTo>
                <a:cubicBezTo>
                  <a:pt x="17056" y="125224"/>
                  <a:pt x="4941" y="71199"/>
                  <a:pt x="4792" y="41672"/>
                </a:cubicBezTo>
                <a:cubicBezTo>
                  <a:pt x="4762" y="33873"/>
                  <a:pt x="9644" y="27414"/>
                  <a:pt x="16192" y="24646"/>
                </a:cubicBezTo>
                <a:lnTo>
                  <a:pt x="72241" y="863"/>
                </a:lnTo>
                <a:cubicBezTo>
                  <a:pt x="73491" y="298"/>
                  <a:pt x="74831" y="0"/>
                  <a:pt x="76200" y="0"/>
                </a:cubicBezTo>
                <a:close/>
                <a:moveTo>
                  <a:pt x="76200" y="19883"/>
                </a:moveTo>
                <a:lnTo>
                  <a:pt x="76200" y="132427"/>
                </a:lnTo>
                <a:cubicBezTo>
                  <a:pt x="117277" y="112544"/>
                  <a:pt x="128320" y="68491"/>
                  <a:pt x="128588" y="42118"/>
                </a:cubicBezTo>
                <a:lnTo>
                  <a:pt x="76200" y="19913"/>
                </a:lnTo>
                <a:lnTo>
                  <a:pt x="76200" y="19913"/>
                </a:lnTo>
                <a:close/>
              </a:path>
            </a:pathLst>
          </a:custGeom>
          <a:solidFill>
            <a:srgbClr val="1E3A8A"/>
          </a:solidFill>
          <a:ln/>
        </p:spPr>
      </p:sp>
      <p:sp>
        <p:nvSpPr>
          <p:cNvPr id="31" name="Text 29"/>
          <p:cNvSpPr/>
          <p:nvPr/>
        </p:nvSpPr>
        <p:spPr>
          <a:xfrm>
            <a:off x="6711553" y="3624263"/>
            <a:ext cx="144065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Relevante para IDS: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400800" y="3962400"/>
            <a:ext cx="51435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Cada tipo de ataque tiene una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"firma distribucional" única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que puede ser detectada mediante análisis estadístico, incluso sin conocer previamente el patrón del ataque.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400050" y="6019800"/>
            <a:ext cx="11410950" cy="457200"/>
          </a:xfrm>
          <a:custGeom>
            <a:avLst/>
            <a:gdLst/>
            <a:ahLst/>
            <a:cxnLst/>
            <a:rect l="l" t="t" r="r" b="b"/>
            <a:pathLst>
              <a:path w="11410950" h="457200">
                <a:moveTo>
                  <a:pt x="38100" y="0"/>
                </a:moveTo>
                <a:lnTo>
                  <a:pt x="11334748" y="0"/>
                </a:lnTo>
                <a:cubicBezTo>
                  <a:pt x="11376833" y="0"/>
                  <a:pt x="11410950" y="34117"/>
                  <a:pt x="11410950" y="76202"/>
                </a:cubicBezTo>
                <a:lnTo>
                  <a:pt x="11410950" y="380998"/>
                </a:lnTo>
                <a:cubicBezTo>
                  <a:pt x="11410950" y="423083"/>
                  <a:pt x="11376833" y="457200"/>
                  <a:pt x="11334748" y="457200"/>
                </a:cubicBezTo>
                <a:lnTo>
                  <a:pt x="38100" y="457200"/>
                </a:lnTo>
                <a:cubicBezTo>
                  <a:pt x="17058" y="457200"/>
                  <a:pt x="0" y="440142"/>
                  <a:pt x="0" y="419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0B981">
              <a:alpha val="10196"/>
            </a:srgbClr>
          </a:solidFill>
          <a:ln/>
        </p:spPr>
      </p:sp>
      <p:sp>
        <p:nvSpPr>
          <p:cNvPr id="34" name="Shape 32"/>
          <p:cNvSpPr/>
          <p:nvPr/>
        </p:nvSpPr>
        <p:spPr>
          <a:xfrm>
            <a:off x="400050" y="6019800"/>
            <a:ext cx="38100" cy="457200"/>
          </a:xfrm>
          <a:custGeom>
            <a:avLst/>
            <a:gdLst/>
            <a:ahLst/>
            <a:cxnLst/>
            <a:rect l="l" t="t" r="r" b="b"/>
            <a:pathLst>
              <a:path w="38100" h="457200">
                <a:moveTo>
                  <a:pt x="38100" y="0"/>
                </a:moveTo>
                <a:lnTo>
                  <a:pt x="38100" y="0"/>
                </a:lnTo>
                <a:lnTo>
                  <a:pt x="38100" y="457200"/>
                </a:lnTo>
                <a:lnTo>
                  <a:pt x="38100" y="457200"/>
                </a:lnTo>
                <a:cubicBezTo>
                  <a:pt x="17072" y="457200"/>
                  <a:pt x="0" y="440128"/>
                  <a:pt x="0" y="419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35" name="Shape 33"/>
          <p:cNvSpPr/>
          <p:nvPr/>
        </p:nvSpPr>
        <p:spPr>
          <a:xfrm>
            <a:off x="3300115" y="6172200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74384" y="19883"/>
                </a:moveTo>
                <a:cubicBezTo>
                  <a:pt x="77480" y="15627"/>
                  <a:pt x="76527" y="9674"/>
                  <a:pt x="72271" y="6578"/>
                </a:cubicBezTo>
                <a:cubicBezTo>
                  <a:pt x="68014" y="3483"/>
                  <a:pt x="62061" y="4435"/>
                  <a:pt x="58966" y="8692"/>
                </a:cubicBezTo>
                <a:lnTo>
                  <a:pt x="27414" y="52060"/>
                </a:lnTo>
                <a:lnTo>
                  <a:pt x="16252" y="40898"/>
                </a:lnTo>
                <a:cubicBezTo>
                  <a:pt x="12531" y="37177"/>
                  <a:pt x="6489" y="37177"/>
                  <a:pt x="2768" y="40898"/>
                </a:cubicBezTo>
                <a:cubicBezTo>
                  <a:pt x="-952" y="44619"/>
                  <a:pt x="-952" y="50661"/>
                  <a:pt x="2768" y="54382"/>
                </a:cubicBezTo>
                <a:lnTo>
                  <a:pt x="21818" y="73432"/>
                </a:lnTo>
                <a:cubicBezTo>
                  <a:pt x="23783" y="75396"/>
                  <a:pt x="26521" y="76408"/>
                  <a:pt x="29289" y="76200"/>
                </a:cubicBezTo>
                <a:cubicBezTo>
                  <a:pt x="32058" y="75992"/>
                  <a:pt x="34617" y="74563"/>
                  <a:pt x="36255" y="72301"/>
                </a:cubicBezTo>
                <a:lnTo>
                  <a:pt x="74355" y="19913"/>
                </a:lnTo>
                <a:close/>
                <a:moveTo>
                  <a:pt x="112484" y="60365"/>
                </a:moveTo>
                <a:cubicBezTo>
                  <a:pt x="115580" y="56108"/>
                  <a:pt x="114627" y="50155"/>
                  <a:pt x="110371" y="47059"/>
                </a:cubicBezTo>
                <a:cubicBezTo>
                  <a:pt x="106114" y="43964"/>
                  <a:pt x="100161" y="44916"/>
                  <a:pt x="97066" y="49173"/>
                </a:cubicBezTo>
                <a:lnTo>
                  <a:pt x="46464" y="118735"/>
                </a:lnTo>
                <a:lnTo>
                  <a:pt x="25777" y="98048"/>
                </a:lnTo>
                <a:cubicBezTo>
                  <a:pt x="22056" y="94327"/>
                  <a:pt x="16014" y="94327"/>
                  <a:pt x="12293" y="98048"/>
                </a:cubicBezTo>
                <a:cubicBezTo>
                  <a:pt x="8572" y="101769"/>
                  <a:pt x="8572" y="107811"/>
                  <a:pt x="12293" y="111532"/>
                </a:cubicBezTo>
                <a:lnTo>
                  <a:pt x="40868" y="140107"/>
                </a:lnTo>
                <a:cubicBezTo>
                  <a:pt x="42833" y="142071"/>
                  <a:pt x="45571" y="143083"/>
                  <a:pt x="48339" y="142875"/>
                </a:cubicBezTo>
                <a:cubicBezTo>
                  <a:pt x="51108" y="142667"/>
                  <a:pt x="53667" y="141238"/>
                  <a:pt x="55305" y="138976"/>
                </a:cubicBezTo>
                <a:lnTo>
                  <a:pt x="112455" y="60394"/>
                </a:ln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36" name="Text 34"/>
          <p:cNvSpPr/>
          <p:nvPr/>
        </p:nvSpPr>
        <p:spPr>
          <a:xfrm>
            <a:off x="742950" y="6134100"/>
            <a:ext cx="10991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Conclusión: Supuestos cumplidos adecuadamente → Kruskal-Wallis es válido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6126" y="366126"/>
            <a:ext cx="11532973" cy="2196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3" b="1" spc="58" kern="0" dirty="0">
                <a:solidFill>
                  <a:srgbClr val="0EA5E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RESULTADOS P1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66126" y="659027"/>
            <a:ext cx="11624505" cy="3661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95" b="1" dirty="0">
                <a:solidFill>
                  <a:srgbClr val="1E3A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Ranking de Variables por Poder Discriminante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66126" y="1171604"/>
            <a:ext cx="6892324" cy="5684108"/>
          </a:xfrm>
          <a:custGeom>
            <a:avLst/>
            <a:gdLst/>
            <a:ahLst/>
            <a:cxnLst/>
            <a:rect l="l" t="t" r="r" b="b"/>
            <a:pathLst>
              <a:path w="6892324" h="5684108">
                <a:moveTo>
                  <a:pt x="73211" y="0"/>
                </a:moveTo>
                <a:lnTo>
                  <a:pt x="6819113" y="0"/>
                </a:lnTo>
                <a:cubicBezTo>
                  <a:pt x="6859547" y="0"/>
                  <a:pt x="6892324" y="32778"/>
                  <a:pt x="6892324" y="73211"/>
                </a:cubicBezTo>
                <a:lnTo>
                  <a:pt x="6892324" y="5610897"/>
                </a:lnTo>
                <a:cubicBezTo>
                  <a:pt x="6892324" y="5651330"/>
                  <a:pt x="6859547" y="5684108"/>
                  <a:pt x="6819113" y="5684108"/>
                </a:cubicBezTo>
                <a:lnTo>
                  <a:pt x="73211" y="5684108"/>
                </a:lnTo>
                <a:cubicBezTo>
                  <a:pt x="32778" y="5684108"/>
                  <a:pt x="0" y="5651330"/>
                  <a:pt x="0" y="5610897"/>
                </a:cubicBezTo>
                <a:lnTo>
                  <a:pt x="0" y="73211"/>
                </a:lnTo>
                <a:cubicBezTo>
                  <a:pt x="0" y="32778"/>
                  <a:pt x="32778" y="0"/>
                  <a:pt x="73211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37297" dist="91532" dir="5400000">
              <a:srgbClr val="000000">
                <a:alpha val="10196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549189" y="1354667"/>
            <a:ext cx="6617730" cy="2562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41" b="1" dirty="0">
                <a:solidFill>
                  <a:srgbClr val="1E3A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Resultados Kruskal-Wallis</a:t>
            </a:r>
            <a:endParaRPr lang="en-US" sz="1600" dirty="0"/>
          </a:p>
        </p:txBody>
      </p:sp>
      <p:graphicFrame>
        <p:nvGraphicFramePr>
          <p:cNvPr id="7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549189" y="1757405"/>
          <a:ext cx="6526198" cy="4445000"/>
        </p:xfrm>
        <a:graphic>
          <a:graphicData uri="http://schemas.openxmlformats.org/drawingml/2006/table">
            <a:tbl>
              <a:tblPr/>
              <a:tblGrid>
                <a:gridCol w="2221294"/>
                <a:gridCol w="1340119"/>
                <a:gridCol w="1028037"/>
                <a:gridCol w="862817"/>
                <a:gridCol w="1073931"/>
              </a:tblGrid>
              <a:tr h="404091">
                <a:tc>
                  <a:txBody>
                    <a:bodyPr/>
                    <a:lstStyle/>
                    <a:p>
                      <a:pPr algn="l"/>
                      <a:r>
                        <a:rPr lang="en-US" sz="1100" b="1" u="none" dirty="0">
                          <a:solidFill>
                            <a:srgbClr val="F1F5F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Variable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9838" marR="109838" marT="109838" marB="10983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u="none" dirty="0">
                          <a:solidFill>
                            <a:srgbClr val="F1F5F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Estadístico H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9838" marR="109838" marT="109838" marB="10983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u="none" dirty="0">
                          <a:solidFill>
                            <a:srgbClr val="F1F5F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p-valor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9838" marR="109838" marT="109838" marB="10983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u="none" dirty="0">
                          <a:solidFill>
                            <a:srgbClr val="F1F5F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η²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9838" marR="109838" marT="109838" marB="10983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u="none" dirty="0">
                          <a:solidFill>
                            <a:srgbClr val="F1F5F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Efecto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9838" marR="109838" marT="109838" marB="10983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8A"/>
                    </a:solidFill>
                  </a:tcPr>
                </a:tc>
              </a:tr>
              <a:tr h="404091">
                <a:tc>
                  <a:txBody>
                    <a:bodyPr/>
                    <a:lstStyle/>
                    <a:p>
                      <a:r>
                        <a:rPr lang="en-US" sz="1100" b="1" u="none" dirty="0">
                          <a:solidFill>
                            <a:srgbClr val="1E293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same_srv_rate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9838" marR="109838" marT="109838" marB="10983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981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1E293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15991.64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9838" marR="109838" marT="109838" marB="10983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981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10B981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&lt; 0.001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9838" marR="109838" marT="109838" marB="10983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981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u="none" dirty="0">
                          <a:solidFill>
                            <a:srgbClr val="1E3A8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0.6348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9838" marR="109838" marT="109838" marB="10983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981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1E293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Grande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9838" marR="109838" marT="109838" marB="10983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981">
                        <a:alpha val="10000"/>
                      </a:srgbClr>
                    </a:solidFill>
                  </a:tcPr>
                </a:tc>
              </a:tr>
              <a:tr h="404091">
                <a:tc>
                  <a:txBody>
                    <a:bodyPr/>
                    <a:lstStyle/>
                    <a:p>
                      <a:r>
                        <a:rPr lang="en-US" sz="1100" b="1" u="none" dirty="0">
                          <a:solidFill>
                            <a:srgbClr val="1E293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serror_rate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9838" marR="109838" marT="109838" marB="10983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1E293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14443.03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9838" marR="109838" marT="109838" marB="10983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10B981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&lt; 0.001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9838" marR="109838" marT="109838" marB="10983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u="none" dirty="0">
                          <a:solidFill>
                            <a:srgbClr val="1E3A8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0.5733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9838" marR="109838" marT="109838" marB="10983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1E293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Grande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9838" marR="109838" marT="109838" marB="10983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4091">
                <a:tc>
                  <a:txBody>
                    <a:bodyPr/>
                    <a:lstStyle/>
                    <a:p>
                      <a:r>
                        <a:rPr lang="en-US" sz="1100" b="1" u="none" dirty="0">
                          <a:solidFill>
                            <a:srgbClr val="1E293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dst_bytes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9838" marR="109838" marT="109838" marB="10983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981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1E293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14431.55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9838" marR="109838" marT="109838" marB="10983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981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10B981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&lt; 0.001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9838" marR="109838" marT="109838" marB="10983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981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u="none" dirty="0">
                          <a:solidFill>
                            <a:srgbClr val="1E3A8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0.5728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9838" marR="109838" marT="109838" marB="10983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981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1E293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Grande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9838" marR="109838" marT="109838" marB="10983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981">
                        <a:alpha val="10000"/>
                      </a:srgbClr>
                    </a:solidFill>
                  </a:tcPr>
                </a:tc>
              </a:tr>
              <a:tr h="404091">
                <a:tc>
                  <a:txBody>
                    <a:bodyPr/>
                    <a:lstStyle/>
                    <a:p>
                      <a:r>
                        <a:rPr lang="en-US" sz="1100" b="1" u="none" dirty="0">
                          <a:solidFill>
                            <a:srgbClr val="1E293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src_bytes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9838" marR="109838" marT="109838" marB="10983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1E293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13667.44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9838" marR="109838" marT="109838" marB="10983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10B981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&lt; 0.001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9838" marR="109838" marT="109838" marB="10983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u="none" dirty="0">
                          <a:solidFill>
                            <a:srgbClr val="1E3A8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0.5425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9838" marR="109838" marT="109838" marB="10983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1E293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Grande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9838" marR="109838" marT="109838" marB="10983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4091">
                <a:tc>
                  <a:txBody>
                    <a:bodyPr/>
                    <a:lstStyle/>
                    <a:p>
                      <a:r>
                        <a:rPr lang="en-US" sz="1100" b="1" u="none" dirty="0">
                          <a:solidFill>
                            <a:srgbClr val="1E293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count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9838" marR="109838" marT="109838" marB="10983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981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1E293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12515.80 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9838" marR="109838" marT="109838" marB="10983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981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10B981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&lt; 0.001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9838" marR="109838" marT="109838" marB="10983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981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u="none" dirty="0">
                          <a:solidFill>
                            <a:srgbClr val="1E3A8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0.4968 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9838" marR="109838" marT="109838" marB="10983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981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1E293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Grande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9838" marR="109838" marT="109838" marB="10983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981">
                        <a:alpha val="10000"/>
                      </a:srgbClr>
                    </a:solidFill>
                  </a:tcPr>
                </a:tc>
              </a:tr>
              <a:tr h="404091">
                <a:tc>
                  <a:txBody>
                    <a:bodyPr/>
                    <a:lstStyle/>
                    <a:p>
                      <a:r>
                        <a:rPr lang="en-US" sz="1100" b="1" u="none" dirty="0">
                          <a:solidFill>
                            <a:srgbClr val="1E293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dst_host_srv_count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9838" marR="109838" marT="109838" marB="10983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1E293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11838.25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9838" marR="109838" marT="109838" marB="10983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10B981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&lt; 0.001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9838" marR="109838" marT="109838" marB="10983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u="none" dirty="0">
                          <a:solidFill>
                            <a:srgbClr val="1E3A8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0.4699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9838" marR="109838" marT="109838" marB="10983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1E293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Grande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9838" marR="109838" marT="109838" marB="10983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4091">
                <a:tc>
                  <a:txBody>
                    <a:bodyPr/>
                    <a:lstStyle/>
                    <a:p>
                      <a:r>
                        <a:rPr lang="en-US" sz="1100" b="1" u="none" dirty="0">
                          <a:solidFill>
                            <a:srgbClr val="1E293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dst_host_count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9838" marR="109838" marT="109838" marB="10983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981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1E293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6475.69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9838" marR="109838" marT="109838" marB="10983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981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10B981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&lt; 0.001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9838" marR="109838" marT="109838" marB="10983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981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u="none" dirty="0">
                          <a:solidFill>
                            <a:srgbClr val="1E3A8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0.2569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9838" marR="109838" marT="109838" marB="10983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981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1E293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Grande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9838" marR="109838" marT="109838" marB="10983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981">
                        <a:alpha val="10000"/>
                      </a:srgbClr>
                    </a:solidFill>
                  </a:tcPr>
                </a:tc>
              </a:tr>
              <a:tr h="404091">
                <a:tc>
                  <a:txBody>
                    <a:bodyPr/>
                    <a:lstStyle/>
                    <a:p>
                      <a:r>
                        <a:rPr lang="en-US" sz="1100" b="1" u="none" dirty="0">
                          <a:solidFill>
                            <a:srgbClr val="1E293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rerror_rate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9838" marR="109838" marT="109838" marB="10983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1E293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3195.31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9838" marR="109838" marT="109838" marB="10983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10B981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&lt; 0.001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9838" marR="109838" marT="109838" marB="10983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u="none" dirty="0">
                          <a:solidFill>
                            <a:srgbClr val="1E3A8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0.1267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9838" marR="109838" marT="109838" marB="10983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1E293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Medio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9838" marR="109838" marT="109838" marB="10983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4091">
                <a:tc>
                  <a:txBody>
                    <a:bodyPr/>
                    <a:lstStyle/>
                    <a:p>
                      <a:r>
                        <a:rPr lang="en-US" sz="1100" b="1" u="none" dirty="0">
                          <a:solidFill>
                            <a:srgbClr val="1E293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srv_count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9838" marR="109838" marT="109838" marB="10983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E0B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1E293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1724.89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9838" marR="109838" marT="109838" marB="10983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E0B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10B981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&lt; 0.001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9838" marR="109838" marT="109838" marB="10983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E0B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u="none" dirty="0">
                          <a:solidFill>
                            <a:srgbClr val="1E3A8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0.0683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9838" marR="109838" marT="109838" marB="10983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E0B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1E293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Medio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9838" marR="109838" marT="109838" marB="10983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E0B">
                        <a:alpha val="10000"/>
                      </a:srgbClr>
                    </a:solidFill>
                  </a:tcPr>
                </a:tc>
              </a:tr>
              <a:tr h="404091">
                <a:tc>
                  <a:txBody>
                    <a:bodyPr/>
                    <a:lstStyle/>
                    <a:p>
                      <a:r>
                        <a:rPr lang="en-US" sz="1100" b="1" u="none" dirty="0">
                          <a:solidFill>
                            <a:srgbClr val="1E293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duration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9838" marR="109838" marT="109838" marB="10983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59E0B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1E293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1476.36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9838" marR="109838" marT="109838" marB="10983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59E0B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10B981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&lt; 0.001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9838" marR="109838" marT="109838" marB="10983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59E0B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u="none" dirty="0">
                          <a:solidFill>
                            <a:srgbClr val="1E3A8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0.0585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9838" marR="109838" marT="109838" marB="10983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59E0B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1E293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Pequeño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9838" marR="109838" marT="109838" marB="10983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59E0B">
                        <a:alpha val="1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Shape 4"/>
          <p:cNvSpPr/>
          <p:nvPr/>
        </p:nvSpPr>
        <p:spPr>
          <a:xfrm>
            <a:off x="7492142" y="1171604"/>
            <a:ext cx="4329441" cy="2086919"/>
          </a:xfrm>
          <a:custGeom>
            <a:avLst/>
            <a:gdLst/>
            <a:ahLst/>
            <a:cxnLst/>
            <a:rect l="l" t="t" r="r" b="b"/>
            <a:pathLst>
              <a:path w="4329441" h="2086919">
                <a:moveTo>
                  <a:pt x="36613" y="0"/>
                </a:moveTo>
                <a:lnTo>
                  <a:pt x="4256211" y="0"/>
                </a:lnTo>
                <a:cubicBezTo>
                  <a:pt x="4296655" y="0"/>
                  <a:pt x="4329441" y="32786"/>
                  <a:pt x="4329441" y="73230"/>
                </a:cubicBezTo>
                <a:lnTo>
                  <a:pt x="4329441" y="2013689"/>
                </a:lnTo>
                <a:cubicBezTo>
                  <a:pt x="4329441" y="2054133"/>
                  <a:pt x="4296655" y="2086919"/>
                  <a:pt x="4256211" y="2086919"/>
                </a:cubicBezTo>
                <a:lnTo>
                  <a:pt x="36613" y="2086919"/>
                </a:lnTo>
                <a:cubicBezTo>
                  <a:pt x="16392" y="2086919"/>
                  <a:pt x="0" y="2070527"/>
                  <a:pt x="0" y="2050306"/>
                </a:cubicBezTo>
                <a:lnTo>
                  <a:pt x="0" y="36613"/>
                </a:lnTo>
                <a:cubicBezTo>
                  <a:pt x="0" y="16406"/>
                  <a:pt x="16406" y="0"/>
                  <a:pt x="36613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4919" dist="36613" dir="5400000">
              <a:srgbClr val="000000">
                <a:alpha val="10196"/>
              </a:srgbClr>
            </a:outerShdw>
          </a:effectLst>
        </p:spPr>
      </p:sp>
      <p:sp>
        <p:nvSpPr>
          <p:cNvPr id="8" name="Shape 5"/>
          <p:cNvSpPr/>
          <p:nvPr/>
        </p:nvSpPr>
        <p:spPr>
          <a:xfrm>
            <a:off x="7492142" y="1171604"/>
            <a:ext cx="36613" cy="2086919"/>
          </a:xfrm>
          <a:custGeom>
            <a:avLst/>
            <a:gdLst/>
            <a:ahLst/>
            <a:cxnLst/>
            <a:rect l="l" t="t" r="r" b="b"/>
            <a:pathLst>
              <a:path w="36613" h="2086919">
                <a:moveTo>
                  <a:pt x="36613" y="0"/>
                </a:moveTo>
                <a:lnTo>
                  <a:pt x="36613" y="0"/>
                </a:lnTo>
                <a:lnTo>
                  <a:pt x="36613" y="2086919"/>
                </a:lnTo>
                <a:lnTo>
                  <a:pt x="36613" y="2086919"/>
                </a:lnTo>
                <a:cubicBezTo>
                  <a:pt x="16392" y="2086919"/>
                  <a:pt x="0" y="2070527"/>
                  <a:pt x="0" y="2050306"/>
                </a:cubicBezTo>
                <a:lnTo>
                  <a:pt x="0" y="36613"/>
                </a:lnTo>
                <a:cubicBezTo>
                  <a:pt x="0" y="16406"/>
                  <a:pt x="16406" y="0"/>
                  <a:pt x="36613" y="0"/>
                </a:cubicBezTo>
                <a:close/>
              </a:path>
            </a:pathLst>
          </a:custGeom>
          <a:solidFill>
            <a:srgbClr val="0EA5E9"/>
          </a:solidFill>
          <a:ln/>
        </p:spPr>
      </p:sp>
      <p:sp>
        <p:nvSpPr>
          <p:cNvPr id="9" name="Text 6"/>
          <p:cNvSpPr/>
          <p:nvPr/>
        </p:nvSpPr>
        <p:spPr>
          <a:xfrm>
            <a:off x="7693511" y="1354667"/>
            <a:ext cx="4027387" cy="2562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7" b="1" dirty="0">
                <a:solidFill>
                  <a:srgbClr val="1E3A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Interpretación de η²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693511" y="1720793"/>
            <a:ext cx="3945009" cy="402739"/>
          </a:xfrm>
          <a:custGeom>
            <a:avLst/>
            <a:gdLst/>
            <a:ahLst/>
            <a:cxnLst/>
            <a:rect l="l" t="t" r="r" b="b"/>
            <a:pathLst>
              <a:path w="3945009" h="402739">
                <a:moveTo>
                  <a:pt x="36613" y="0"/>
                </a:moveTo>
                <a:lnTo>
                  <a:pt x="3908396" y="0"/>
                </a:lnTo>
                <a:cubicBezTo>
                  <a:pt x="3928617" y="0"/>
                  <a:pt x="3945009" y="16392"/>
                  <a:pt x="3945009" y="36613"/>
                </a:cubicBezTo>
                <a:lnTo>
                  <a:pt x="3945009" y="366126"/>
                </a:lnTo>
                <a:cubicBezTo>
                  <a:pt x="3945009" y="386347"/>
                  <a:pt x="3928617" y="402739"/>
                  <a:pt x="3908396" y="402739"/>
                </a:cubicBezTo>
                <a:lnTo>
                  <a:pt x="36613" y="402739"/>
                </a:lnTo>
                <a:cubicBezTo>
                  <a:pt x="16392" y="402739"/>
                  <a:pt x="0" y="386347"/>
                  <a:pt x="0" y="366126"/>
                </a:cubicBezTo>
                <a:lnTo>
                  <a:pt x="0" y="36613"/>
                </a:lnTo>
                <a:cubicBezTo>
                  <a:pt x="0" y="16392"/>
                  <a:pt x="16392" y="0"/>
                  <a:pt x="36613" y="0"/>
                </a:cubicBezTo>
                <a:close/>
              </a:path>
            </a:pathLst>
          </a:custGeom>
          <a:solidFill>
            <a:srgbClr val="10B981">
              <a:alpha val="10196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7766736" y="1812324"/>
            <a:ext cx="659027" cy="2196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3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η² &gt; 0.14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0498738" y="1794018"/>
            <a:ext cx="1070919" cy="256288"/>
          </a:xfrm>
          <a:custGeom>
            <a:avLst/>
            <a:gdLst/>
            <a:ahLst/>
            <a:cxnLst/>
            <a:rect l="l" t="t" r="r" b="b"/>
            <a:pathLst>
              <a:path w="1070919" h="256288">
                <a:moveTo>
                  <a:pt x="36613" y="0"/>
                </a:moveTo>
                <a:lnTo>
                  <a:pt x="1034306" y="0"/>
                </a:lnTo>
                <a:cubicBezTo>
                  <a:pt x="1054527" y="0"/>
                  <a:pt x="1070919" y="16392"/>
                  <a:pt x="1070919" y="36613"/>
                </a:cubicBezTo>
                <a:lnTo>
                  <a:pt x="1070919" y="219675"/>
                </a:lnTo>
                <a:cubicBezTo>
                  <a:pt x="1070919" y="239896"/>
                  <a:pt x="1054527" y="256288"/>
                  <a:pt x="1034306" y="256288"/>
                </a:cubicBezTo>
                <a:lnTo>
                  <a:pt x="36613" y="256288"/>
                </a:lnTo>
                <a:cubicBezTo>
                  <a:pt x="16392" y="256288"/>
                  <a:pt x="0" y="239896"/>
                  <a:pt x="0" y="219675"/>
                </a:cubicBezTo>
                <a:lnTo>
                  <a:pt x="0" y="36613"/>
                </a:lnTo>
                <a:cubicBezTo>
                  <a:pt x="0" y="16406"/>
                  <a:pt x="16406" y="0"/>
                  <a:pt x="36613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13" name="Text 10"/>
          <p:cNvSpPr/>
          <p:nvPr/>
        </p:nvSpPr>
        <p:spPr>
          <a:xfrm>
            <a:off x="10498738" y="1794018"/>
            <a:ext cx="1134991" cy="256288"/>
          </a:xfrm>
          <a:prstGeom prst="rect">
            <a:avLst/>
          </a:prstGeom>
          <a:noFill/>
          <a:ln/>
        </p:spPr>
        <p:txBody>
          <a:bodyPr wrap="square" lIns="109838" tIns="36613" rIns="109838" bIns="36613" rtlCol="0" anchor="ctr"/>
          <a:lstStyle/>
          <a:p>
            <a:pPr>
              <a:lnSpc>
                <a:spcPct val="120000"/>
              </a:lnSpc>
            </a:pPr>
            <a:r>
              <a:rPr lang="en-US" sz="1009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Efecto Grande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7693511" y="2196757"/>
            <a:ext cx="3945009" cy="402739"/>
          </a:xfrm>
          <a:custGeom>
            <a:avLst/>
            <a:gdLst/>
            <a:ahLst/>
            <a:cxnLst/>
            <a:rect l="l" t="t" r="r" b="b"/>
            <a:pathLst>
              <a:path w="3945009" h="402739">
                <a:moveTo>
                  <a:pt x="36613" y="0"/>
                </a:moveTo>
                <a:lnTo>
                  <a:pt x="3908396" y="0"/>
                </a:lnTo>
                <a:cubicBezTo>
                  <a:pt x="3928617" y="0"/>
                  <a:pt x="3945009" y="16392"/>
                  <a:pt x="3945009" y="36613"/>
                </a:cubicBezTo>
                <a:lnTo>
                  <a:pt x="3945009" y="366126"/>
                </a:lnTo>
                <a:cubicBezTo>
                  <a:pt x="3945009" y="386347"/>
                  <a:pt x="3928617" y="402739"/>
                  <a:pt x="3908396" y="402739"/>
                </a:cubicBezTo>
                <a:lnTo>
                  <a:pt x="36613" y="402739"/>
                </a:lnTo>
                <a:cubicBezTo>
                  <a:pt x="16392" y="402739"/>
                  <a:pt x="0" y="386347"/>
                  <a:pt x="0" y="366126"/>
                </a:cubicBezTo>
                <a:lnTo>
                  <a:pt x="0" y="36613"/>
                </a:lnTo>
                <a:cubicBezTo>
                  <a:pt x="0" y="16392"/>
                  <a:pt x="16392" y="0"/>
                  <a:pt x="36613" y="0"/>
                </a:cubicBezTo>
                <a:close/>
              </a:path>
            </a:pathLst>
          </a:custGeom>
          <a:solidFill>
            <a:srgbClr val="F59E0B">
              <a:alpha val="10196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7766736" y="2288288"/>
            <a:ext cx="1134991" cy="2196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3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0.06 ≤ η² ≤ 0.14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10566958" y="2269982"/>
            <a:ext cx="997694" cy="256288"/>
          </a:xfrm>
          <a:custGeom>
            <a:avLst/>
            <a:gdLst/>
            <a:ahLst/>
            <a:cxnLst/>
            <a:rect l="l" t="t" r="r" b="b"/>
            <a:pathLst>
              <a:path w="997694" h="256288">
                <a:moveTo>
                  <a:pt x="36613" y="0"/>
                </a:moveTo>
                <a:lnTo>
                  <a:pt x="961080" y="0"/>
                </a:lnTo>
                <a:cubicBezTo>
                  <a:pt x="981301" y="0"/>
                  <a:pt x="997694" y="16392"/>
                  <a:pt x="997694" y="36613"/>
                </a:cubicBezTo>
                <a:lnTo>
                  <a:pt x="997694" y="219675"/>
                </a:lnTo>
                <a:cubicBezTo>
                  <a:pt x="997694" y="239896"/>
                  <a:pt x="981301" y="256288"/>
                  <a:pt x="961080" y="256288"/>
                </a:cubicBezTo>
                <a:lnTo>
                  <a:pt x="36613" y="256288"/>
                </a:lnTo>
                <a:cubicBezTo>
                  <a:pt x="16392" y="256288"/>
                  <a:pt x="0" y="239896"/>
                  <a:pt x="0" y="219675"/>
                </a:cubicBezTo>
                <a:lnTo>
                  <a:pt x="0" y="36613"/>
                </a:lnTo>
                <a:cubicBezTo>
                  <a:pt x="0" y="16406"/>
                  <a:pt x="16406" y="0"/>
                  <a:pt x="36613" y="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17" name="Text 14"/>
          <p:cNvSpPr/>
          <p:nvPr/>
        </p:nvSpPr>
        <p:spPr>
          <a:xfrm>
            <a:off x="10566958" y="2269982"/>
            <a:ext cx="1061766" cy="256288"/>
          </a:xfrm>
          <a:prstGeom prst="rect">
            <a:avLst/>
          </a:prstGeom>
          <a:noFill/>
          <a:ln/>
        </p:spPr>
        <p:txBody>
          <a:bodyPr wrap="square" lIns="109838" tIns="36613" rIns="109838" bIns="36613" rtlCol="0" anchor="ctr"/>
          <a:lstStyle/>
          <a:p>
            <a:pPr>
              <a:lnSpc>
                <a:spcPct val="120000"/>
              </a:lnSpc>
            </a:pPr>
            <a:r>
              <a:rPr lang="en-US" sz="1009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Efecto Medio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7693511" y="2672721"/>
            <a:ext cx="3945009" cy="402739"/>
          </a:xfrm>
          <a:custGeom>
            <a:avLst/>
            <a:gdLst/>
            <a:ahLst/>
            <a:cxnLst/>
            <a:rect l="l" t="t" r="r" b="b"/>
            <a:pathLst>
              <a:path w="3945009" h="402739">
                <a:moveTo>
                  <a:pt x="36613" y="0"/>
                </a:moveTo>
                <a:lnTo>
                  <a:pt x="3908396" y="0"/>
                </a:lnTo>
                <a:cubicBezTo>
                  <a:pt x="3928617" y="0"/>
                  <a:pt x="3945009" y="16392"/>
                  <a:pt x="3945009" y="36613"/>
                </a:cubicBezTo>
                <a:lnTo>
                  <a:pt x="3945009" y="366126"/>
                </a:lnTo>
                <a:cubicBezTo>
                  <a:pt x="3945009" y="386347"/>
                  <a:pt x="3928617" y="402739"/>
                  <a:pt x="3908396" y="402739"/>
                </a:cubicBezTo>
                <a:lnTo>
                  <a:pt x="36613" y="402739"/>
                </a:lnTo>
                <a:cubicBezTo>
                  <a:pt x="16392" y="402739"/>
                  <a:pt x="0" y="386347"/>
                  <a:pt x="0" y="366126"/>
                </a:cubicBezTo>
                <a:lnTo>
                  <a:pt x="0" y="36613"/>
                </a:lnTo>
                <a:cubicBezTo>
                  <a:pt x="0" y="16392"/>
                  <a:pt x="16392" y="0"/>
                  <a:pt x="36613" y="0"/>
                </a:cubicBezTo>
                <a:close/>
              </a:path>
            </a:pathLst>
          </a:custGeom>
          <a:solidFill>
            <a:srgbClr val="0EA5E9">
              <a:alpha val="10196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7766736" y="2764252"/>
            <a:ext cx="695640" cy="2196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3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η² &lt; 0.06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10411140" y="2745946"/>
            <a:ext cx="1153297" cy="256288"/>
          </a:xfrm>
          <a:custGeom>
            <a:avLst/>
            <a:gdLst/>
            <a:ahLst/>
            <a:cxnLst/>
            <a:rect l="l" t="t" r="r" b="b"/>
            <a:pathLst>
              <a:path w="1153297" h="256288">
                <a:moveTo>
                  <a:pt x="36613" y="0"/>
                </a:moveTo>
                <a:lnTo>
                  <a:pt x="1116684" y="0"/>
                </a:lnTo>
                <a:cubicBezTo>
                  <a:pt x="1136905" y="0"/>
                  <a:pt x="1153297" y="16392"/>
                  <a:pt x="1153297" y="36613"/>
                </a:cubicBezTo>
                <a:lnTo>
                  <a:pt x="1153297" y="219675"/>
                </a:lnTo>
                <a:cubicBezTo>
                  <a:pt x="1153297" y="239896"/>
                  <a:pt x="1136905" y="256288"/>
                  <a:pt x="1116684" y="256288"/>
                </a:cubicBezTo>
                <a:lnTo>
                  <a:pt x="36613" y="256288"/>
                </a:lnTo>
                <a:cubicBezTo>
                  <a:pt x="16392" y="256288"/>
                  <a:pt x="0" y="239896"/>
                  <a:pt x="0" y="219675"/>
                </a:cubicBezTo>
                <a:lnTo>
                  <a:pt x="0" y="36613"/>
                </a:lnTo>
                <a:cubicBezTo>
                  <a:pt x="0" y="16406"/>
                  <a:pt x="16406" y="0"/>
                  <a:pt x="36613" y="0"/>
                </a:cubicBezTo>
                <a:close/>
              </a:path>
            </a:pathLst>
          </a:custGeom>
          <a:solidFill>
            <a:srgbClr val="0EA5E9"/>
          </a:solidFill>
          <a:ln/>
        </p:spPr>
      </p:sp>
      <p:sp>
        <p:nvSpPr>
          <p:cNvPr id="21" name="Text 18"/>
          <p:cNvSpPr/>
          <p:nvPr/>
        </p:nvSpPr>
        <p:spPr>
          <a:xfrm>
            <a:off x="10411140" y="2745946"/>
            <a:ext cx="1217369" cy="256288"/>
          </a:xfrm>
          <a:prstGeom prst="rect">
            <a:avLst/>
          </a:prstGeom>
          <a:noFill/>
          <a:ln/>
        </p:spPr>
        <p:txBody>
          <a:bodyPr wrap="square" lIns="109838" tIns="36613" rIns="109838" bIns="36613" rtlCol="0" anchor="ctr"/>
          <a:lstStyle/>
          <a:p>
            <a:pPr>
              <a:lnSpc>
                <a:spcPct val="120000"/>
              </a:lnSpc>
            </a:pPr>
            <a:r>
              <a:rPr lang="en-US" sz="1009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Efecto Pequeño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7473836" y="3404973"/>
            <a:ext cx="4347748" cy="2645261"/>
          </a:xfrm>
          <a:custGeom>
            <a:avLst/>
            <a:gdLst/>
            <a:ahLst/>
            <a:cxnLst/>
            <a:rect l="l" t="t" r="r" b="b"/>
            <a:pathLst>
              <a:path w="4347748" h="2645261">
                <a:moveTo>
                  <a:pt x="73221" y="0"/>
                </a:moveTo>
                <a:lnTo>
                  <a:pt x="4274527" y="0"/>
                </a:lnTo>
                <a:cubicBezTo>
                  <a:pt x="4314966" y="0"/>
                  <a:pt x="4347748" y="32782"/>
                  <a:pt x="4347748" y="73221"/>
                </a:cubicBezTo>
                <a:lnTo>
                  <a:pt x="4347748" y="2572040"/>
                </a:lnTo>
                <a:cubicBezTo>
                  <a:pt x="4347748" y="2612479"/>
                  <a:pt x="4314966" y="2645261"/>
                  <a:pt x="4274527" y="2645261"/>
                </a:cubicBezTo>
                <a:lnTo>
                  <a:pt x="73221" y="2645261"/>
                </a:lnTo>
                <a:cubicBezTo>
                  <a:pt x="32782" y="2645261"/>
                  <a:pt x="0" y="2612479"/>
                  <a:pt x="0" y="2572040"/>
                </a:cubicBezTo>
                <a:lnTo>
                  <a:pt x="0" y="73221"/>
                </a:lnTo>
                <a:cubicBezTo>
                  <a:pt x="0" y="32782"/>
                  <a:pt x="32782" y="0"/>
                  <a:pt x="73221" y="0"/>
                </a:cubicBezTo>
                <a:close/>
              </a:path>
            </a:pathLst>
          </a:custGeom>
          <a:solidFill>
            <a:srgbClr val="1E3A8A"/>
          </a:solidFill>
          <a:ln/>
          <a:effectLst>
            <a:outerShdw sx="100000" sy="100000" kx="0" ky="0" algn="bl" rotWithShape="0" blurRad="137297" dist="91532" dir="5400000">
              <a:srgbClr val="000000">
                <a:alpha val="10196"/>
              </a:srgbClr>
            </a:outerShdw>
          </a:effectLst>
        </p:spPr>
      </p:sp>
      <p:sp>
        <p:nvSpPr>
          <p:cNvPr id="23" name="Shape 20"/>
          <p:cNvSpPr/>
          <p:nvPr/>
        </p:nvSpPr>
        <p:spPr>
          <a:xfrm>
            <a:off x="7679782" y="3912973"/>
            <a:ext cx="164757" cy="164757"/>
          </a:xfrm>
          <a:custGeom>
            <a:avLst/>
            <a:gdLst/>
            <a:ahLst/>
            <a:cxnLst/>
            <a:rect l="l" t="t" r="r" b="b"/>
            <a:pathLst>
              <a:path w="164757" h="164757">
                <a:moveTo>
                  <a:pt x="46434" y="0"/>
                </a:moveTo>
                <a:lnTo>
                  <a:pt x="118515" y="0"/>
                </a:lnTo>
                <a:cubicBezTo>
                  <a:pt x="127043" y="0"/>
                  <a:pt x="133994" y="7015"/>
                  <a:pt x="133672" y="15510"/>
                </a:cubicBezTo>
                <a:cubicBezTo>
                  <a:pt x="133607" y="17216"/>
                  <a:pt x="133543" y="18921"/>
                  <a:pt x="133447" y="20595"/>
                </a:cubicBezTo>
                <a:lnTo>
                  <a:pt x="149407" y="20595"/>
                </a:lnTo>
                <a:cubicBezTo>
                  <a:pt x="157806" y="20595"/>
                  <a:pt x="165207" y="27545"/>
                  <a:pt x="164564" y="36620"/>
                </a:cubicBezTo>
                <a:cubicBezTo>
                  <a:pt x="162150" y="69989"/>
                  <a:pt x="145095" y="88332"/>
                  <a:pt x="126592" y="97921"/>
                </a:cubicBezTo>
                <a:cubicBezTo>
                  <a:pt x="121508" y="100560"/>
                  <a:pt x="116327" y="102522"/>
                  <a:pt x="111404" y="103971"/>
                </a:cubicBezTo>
                <a:cubicBezTo>
                  <a:pt x="104904" y="113174"/>
                  <a:pt x="98146" y="118033"/>
                  <a:pt x="92772" y="120639"/>
                </a:cubicBezTo>
                <a:lnTo>
                  <a:pt x="92772" y="144162"/>
                </a:lnTo>
                <a:lnTo>
                  <a:pt x="113367" y="144162"/>
                </a:lnTo>
                <a:cubicBezTo>
                  <a:pt x="119063" y="144162"/>
                  <a:pt x="123664" y="148764"/>
                  <a:pt x="123664" y="154459"/>
                </a:cubicBezTo>
                <a:cubicBezTo>
                  <a:pt x="123664" y="160155"/>
                  <a:pt x="119063" y="164757"/>
                  <a:pt x="113367" y="164757"/>
                </a:cubicBezTo>
                <a:lnTo>
                  <a:pt x="51583" y="164757"/>
                </a:lnTo>
                <a:cubicBezTo>
                  <a:pt x="45887" y="164757"/>
                  <a:pt x="41286" y="160155"/>
                  <a:pt x="41286" y="154459"/>
                </a:cubicBezTo>
                <a:cubicBezTo>
                  <a:pt x="41286" y="148764"/>
                  <a:pt x="45887" y="144162"/>
                  <a:pt x="51583" y="144162"/>
                </a:cubicBezTo>
                <a:lnTo>
                  <a:pt x="72178" y="144162"/>
                </a:lnTo>
                <a:lnTo>
                  <a:pt x="72178" y="120639"/>
                </a:lnTo>
                <a:cubicBezTo>
                  <a:pt x="67029" y="118161"/>
                  <a:pt x="60625" y="113560"/>
                  <a:pt x="54383" y="105097"/>
                </a:cubicBezTo>
                <a:cubicBezTo>
                  <a:pt x="48462" y="103552"/>
                  <a:pt x="42026" y="101203"/>
                  <a:pt x="35751" y="97663"/>
                </a:cubicBezTo>
                <a:cubicBezTo>
                  <a:pt x="18342" y="87913"/>
                  <a:pt x="2639" y="69539"/>
                  <a:pt x="386" y="36555"/>
                </a:cubicBezTo>
                <a:cubicBezTo>
                  <a:pt x="-225" y="27513"/>
                  <a:pt x="7144" y="20562"/>
                  <a:pt x="15542" y="20562"/>
                </a:cubicBezTo>
                <a:lnTo>
                  <a:pt x="31503" y="20562"/>
                </a:lnTo>
                <a:cubicBezTo>
                  <a:pt x="31407" y="18889"/>
                  <a:pt x="31342" y="17216"/>
                  <a:pt x="31278" y="15478"/>
                </a:cubicBezTo>
                <a:cubicBezTo>
                  <a:pt x="30956" y="6951"/>
                  <a:pt x="37907" y="-32"/>
                  <a:pt x="46434" y="-32"/>
                </a:cubicBezTo>
                <a:close/>
                <a:moveTo>
                  <a:pt x="32662" y="36041"/>
                </a:moveTo>
                <a:lnTo>
                  <a:pt x="15800" y="36041"/>
                </a:lnTo>
                <a:cubicBezTo>
                  <a:pt x="17795" y="63296"/>
                  <a:pt x="30313" y="76940"/>
                  <a:pt x="43216" y="84180"/>
                </a:cubicBezTo>
                <a:cubicBezTo>
                  <a:pt x="38583" y="72178"/>
                  <a:pt x="34753" y="56506"/>
                  <a:pt x="32662" y="36041"/>
                </a:cubicBezTo>
                <a:close/>
                <a:moveTo>
                  <a:pt x="122280" y="82636"/>
                </a:moveTo>
                <a:cubicBezTo>
                  <a:pt x="135313" y="74977"/>
                  <a:pt x="147090" y="61365"/>
                  <a:pt x="149086" y="36041"/>
                </a:cubicBezTo>
                <a:lnTo>
                  <a:pt x="132256" y="36041"/>
                </a:lnTo>
                <a:cubicBezTo>
                  <a:pt x="130261" y="55638"/>
                  <a:pt x="126657" y="70858"/>
                  <a:pt x="122280" y="82636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24" name="Text 21"/>
          <p:cNvSpPr/>
          <p:nvPr/>
        </p:nvSpPr>
        <p:spPr>
          <a:xfrm>
            <a:off x="7867421" y="3867207"/>
            <a:ext cx="3853477" cy="2562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7" b="1" dirty="0">
                <a:solidFill>
                  <a:srgbClr val="F1F5F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Hallazgos Clave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7656899" y="4269946"/>
            <a:ext cx="366126" cy="366126"/>
          </a:xfrm>
          <a:custGeom>
            <a:avLst/>
            <a:gdLst/>
            <a:ahLst/>
            <a:cxnLst/>
            <a:rect l="l" t="t" r="r" b="b"/>
            <a:pathLst>
              <a:path w="366126" h="366126">
                <a:moveTo>
                  <a:pt x="183063" y="0"/>
                </a:moveTo>
                <a:lnTo>
                  <a:pt x="183063" y="0"/>
                </a:lnTo>
                <a:cubicBezTo>
                  <a:pt x="284166" y="0"/>
                  <a:pt x="366126" y="81960"/>
                  <a:pt x="366126" y="183063"/>
                </a:cubicBezTo>
                <a:lnTo>
                  <a:pt x="366126" y="183063"/>
                </a:lnTo>
                <a:cubicBezTo>
                  <a:pt x="366126" y="284166"/>
                  <a:pt x="284166" y="366126"/>
                  <a:pt x="183063" y="366126"/>
                </a:cubicBezTo>
                <a:lnTo>
                  <a:pt x="183063" y="366126"/>
                </a:lnTo>
                <a:cubicBezTo>
                  <a:pt x="81960" y="366126"/>
                  <a:pt x="0" y="284166"/>
                  <a:pt x="0" y="183063"/>
                </a:cubicBezTo>
                <a:lnTo>
                  <a:pt x="0" y="183063"/>
                </a:lnTo>
                <a:cubicBezTo>
                  <a:pt x="0" y="81960"/>
                  <a:pt x="81960" y="0"/>
                  <a:pt x="183063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26" name="Text 23"/>
          <p:cNvSpPr/>
          <p:nvPr/>
        </p:nvSpPr>
        <p:spPr>
          <a:xfrm>
            <a:off x="7620286" y="4269946"/>
            <a:ext cx="439351" cy="3661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53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10/10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8132863" y="4343171"/>
            <a:ext cx="3423279" cy="2196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3" dirty="0">
                <a:solidFill>
                  <a:srgbClr val="F1F5F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Variables con diferencias significativas (p &lt; 0.001)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7656899" y="4745910"/>
            <a:ext cx="366126" cy="366126"/>
          </a:xfrm>
          <a:custGeom>
            <a:avLst/>
            <a:gdLst/>
            <a:ahLst/>
            <a:cxnLst/>
            <a:rect l="l" t="t" r="r" b="b"/>
            <a:pathLst>
              <a:path w="366126" h="366126">
                <a:moveTo>
                  <a:pt x="183063" y="0"/>
                </a:moveTo>
                <a:lnTo>
                  <a:pt x="183063" y="0"/>
                </a:lnTo>
                <a:cubicBezTo>
                  <a:pt x="284166" y="0"/>
                  <a:pt x="366126" y="81960"/>
                  <a:pt x="366126" y="183063"/>
                </a:cubicBezTo>
                <a:lnTo>
                  <a:pt x="366126" y="183063"/>
                </a:lnTo>
                <a:cubicBezTo>
                  <a:pt x="366126" y="284166"/>
                  <a:pt x="284166" y="366126"/>
                  <a:pt x="183063" y="366126"/>
                </a:cubicBezTo>
                <a:lnTo>
                  <a:pt x="183063" y="366126"/>
                </a:lnTo>
                <a:cubicBezTo>
                  <a:pt x="81960" y="366126"/>
                  <a:pt x="0" y="284166"/>
                  <a:pt x="0" y="183063"/>
                </a:cubicBezTo>
                <a:lnTo>
                  <a:pt x="0" y="183063"/>
                </a:lnTo>
                <a:cubicBezTo>
                  <a:pt x="0" y="81960"/>
                  <a:pt x="81960" y="0"/>
                  <a:pt x="183063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29" name="Text 26"/>
          <p:cNvSpPr/>
          <p:nvPr/>
        </p:nvSpPr>
        <p:spPr>
          <a:xfrm>
            <a:off x="7620286" y="4745910"/>
            <a:ext cx="439351" cy="3661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53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7/10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8132863" y="4819135"/>
            <a:ext cx="2672721" cy="2196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3" dirty="0">
                <a:solidFill>
                  <a:srgbClr val="F1F5F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Variables con efecto grande (η² &gt; 0.14)</a:t>
            </a: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>
            <a:off x="7656899" y="5221874"/>
            <a:ext cx="366126" cy="366126"/>
          </a:xfrm>
          <a:custGeom>
            <a:avLst/>
            <a:gdLst/>
            <a:ahLst/>
            <a:cxnLst/>
            <a:rect l="l" t="t" r="r" b="b"/>
            <a:pathLst>
              <a:path w="366126" h="366126">
                <a:moveTo>
                  <a:pt x="183063" y="0"/>
                </a:moveTo>
                <a:lnTo>
                  <a:pt x="183063" y="0"/>
                </a:lnTo>
                <a:cubicBezTo>
                  <a:pt x="284166" y="0"/>
                  <a:pt x="366126" y="81960"/>
                  <a:pt x="366126" y="183063"/>
                </a:cubicBezTo>
                <a:lnTo>
                  <a:pt x="366126" y="183063"/>
                </a:lnTo>
                <a:cubicBezTo>
                  <a:pt x="366126" y="284166"/>
                  <a:pt x="284166" y="366126"/>
                  <a:pt x="183063" y="366126"/>
                </a:cubicBezTo>
                <a:lnTo>
                  <a:pt x="183063" y="366126"/>
                </a:lnTo>
                <a:cubicBezTo>
                  <a:pt x="81960" y="366126"/>
                  <a:pt x="0" y="284166"/>
                  <a:pt x="0" y="183063"/>
                </a:cubicBezTo>
                <a:lnTo>
                  <a:pt x="0" y="183063"/>
                </a:lnTo>
                <a:cubicBezTo>
                  <a:pt x="0" y="81960"/>
                  <a:pt x="81960" y="0"/>
                  <a:pt x="183063" y="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32" name="Text 29"/>
          <p:cNvSpPr/>
          <p:nvPr/>
        </p:nvSpPr>
        <p:spPr>
          <a:xfrm>
            <a:off x="7620286" y="5221874"/>
            <a:ext cx="439351" cy="3661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53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2/10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8132863" y="5295099"/>
            <a:ext cx="1903856" cy="2196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3" dirty="0">
                <a:solidFill>
                  <a:srgbClr val="F1F5F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Variables con efecto medio</a:t>
            </a:r>
            <a:endParaRPr lang="en-US" sz="1600" dirty="0"/>
          </a:p>
        </p:txBody>
      </p:sp>
      <p:sp>
        <p:nvSpPr>
          <p:cNvPr id="34" name="Shape 31"/>
          <p:cNvSpPr/>
          <p:nvPr/>
        </p:nvSpPr>
        <p:spPr>
          <a:xfrm>
            <a:off x="7492142" y="6196685"/>
            <a:ext cx="4329441" cy="659027"/>
          </a:xfrm>
          <a:custGeom>
            <a:avLst/>
            <a:gdLst/>
            <a:ahLst/>
            <a:cxnLst/>
            <a:rect l="l" t="t" r="r" b="b"/>
            <a:pathLst>
              <a:path w="4329441" h="659027">
                <a:moveTo>
                  <a:pt x="36613" y="0"/>
                </a:moveTo>
                <a:lnTo>
                  <a:pt x="4256217" y="0"/>
                </a:lnTo>
                <a:cubicBezTo>
                  <a:pt x="4296658" y="0"/>
                  <a:pt x="4329441" y="32784"/>
                  <a:pt x="4329441" y="73224"/>
                </a:cubicBezTo>
                <a:lnTo>
                  <a:pt x="4329441" y="585803"/>
                </a:lnTo>
                <a:cubicBezTo>
                  <a:pt x="4329441" y="626243"/>
                  <a:pt x="4296658" y="659027"/>
                  <a:pt x="4256217" y="659027"/>
                </a:cubicBezTo>
                <a:lnTo>
                  <a:pt x="36613" y="659027"/>
                </a:lnTo>
                <a:cubicBezTo>
                  <a:pt x="16392" y="659027"/>
                  <a:pt x="0" y="642635"/>
                  <a:pt x="0" y="622414"/>
                </a:cubicBezTo>
                <a:lnTo>
                  <a:pt x="0" y="36613"/>
                </a:lnTo>
                <a:cubicBezTo>
                  <a:pt x="0" y="16406"/>
                  <a:pt x="16406" y="0"/>
                  <a:pt x="36613" y="0"/>
                </a:cubicBezTo>
                <a:close/>
              </a:path>
            </a:pathLst>
          </a:custGeom>
          <a:solidFill>
            <a:srgbClr val="10B981">
              <a:alpha val="10196"/>
            </a:srgbClr>
          </a:solidFill>
          <a:ln/>
        </p:spPr>
      </p:sp>
      <p:sp>
        <p:nvSpPr>
          <p:cNvPr id="35" name="Shape 32"/>
          <p:cNvSpPr/>
          <p:nvPr/>
        </p:nvSpPr>
        <p:spPr>
          <a:xfrm>
            <a:off x="7492142" y="6196685"/>
            <a:ext cx="36613" cy="659027"/>
          </a:xfrm>
          <a:custGeom>
            <a:avLst/>
            <a:gdLst/>
            <a:ahLst/>
            <a:cxnLst/>
            <a:rect l="l" t="t" r="r" b="b"/>
            <a:pathLst>
              <a:path w="36613" h="659027">
                <a:moveTo>
                  <a:pt x="36613" y="0"/>
                </a:moveTo>
                <a:lnTo>
                  <a:pt x="36613" y="0"/>
                </a:lnTo>
                <a:lnTo>
                  <a:pt x="36613" y="659027"/>
                </a:lnTo>
                <a:lnTo>
                  <a:pt x="36613" y="659027"/>
                </a:lnTo>
                <a:cubicBezTo>
                  <a:pt x="16392" y="659027"/>
                  <a:pt x="0" y="642635"/>
                  <a:pt x="0" y="622414"/>
                </a:cubicBezTo>
                <a:lnTo>
                  <a:pt x="0" y="36613"/>
                </a:lnTo>
                <a:cubicBezTo>
                  <a:pt x="0" y="16406"/>
                  <a:pt x="16406" y="0"/>
                  <a:pt x="36613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36" name="Shape 33"/>
          <p:cNvSpPr/>
          <p:nvPr/>
        </p:nvSpPr>
        <p:spPr>
          <a:xfrm>
            <a:off x="7789762" y="6343135"/>
            <a:ext cx="109838" cy="146450"/>
          </a:xfrm>
          <a:custGeom>
            <a:avLst/>
            <a:gdLst/>
            <a:ahLst/>
            <a:cxnLst/>
            <a:rect l="l" t="t" r="r" b="b"/>
            <a:pathLst>
              <a:path w="109838" h="146450">
                <a:moveTo>
                  <a:pt x="83780" y="109838"/>
                </a:moveTo>
                <a:cubicBezTo>
                  <a:pt x="85868" y="103459"/>
                  <a:pt x="90044" y="97681"/>
                  <a:pt x="94764" y="92704"/>
                </a:cubicBezTo>
                <a:cubicBezTo>
                  <a:pt x="104117" y="82865"/>
                  <a:pt x="109838" y="69564"/>
                  <a:pt x="109838" y="54919"/>
                </a:cubicBezTo>
                <a:cubicBezTo>
                  <a:pt x="109838" y="24599"/>
                  <a:pt x="85239" y="0"/>
                  <a:pt x="54919" y="0"/>
                </a:cubicBezTo>
                <a:cubicBezTo>
                  <a:pt x="24599" y="0"/>
                  <a:pt x="0" y="24599"/>
                  <a:pt x="0" y="54919"/>
                </a:cubicBezTo>
                <a:cubicBezTo>
                  <a:pt x="0" y="69564"/>
                  <a:pt x="5721" y="82865"/>
                  <a:pt x="15074" y="92704"/>
                </a:cubicBezTo>
                <a:cubicBezTo>
                  <a:pt x="19794" y="97681"/>
                  <a:pt x="23998" y="103459"/>
                  <a:pt x="26058" y="109838"/>
                </a:cubicBezTo>
                <a:lnTo>
                  <a:pt x="83751" y="109838"/>
                </a:lnTo>
                <a:close/>
                <a:moveTo>
                  <a:pt x="82378" y="123568"/>
                </a:moveTo>
                <a:lnTo>
                  <a:pt x="27459" y="123568"/>
                </a:lnTo>
                <a:lnTo>
                  <a:pt x="27459" y="128144"/>
                </a:lnTo>
                <a:cubicBezTo>
                  <a:pt x="27459" y="140787"/>
                  <a:pt x="37700" y="151027"/>
                  <a:pt x="50342" y="151027"/>
                </a:cubicBezTo>
                <a:lnTo>
                  <a:pt x="59495" y="151027"/>
                </a:lnTo>
                <a:cubicBezTo>
                  <a:pt x="72138" y="151027"/>
                  <a:pt x="82378" y="140787"/>
                  <a:pt x="82378" y="128144"/>
                </a:cubicBezTo>
                <a:lnTo>
                  <a:pt x="82378" y="123568"/>
                </a:lnTo>
                <a:close/>
                <a:moveTo>
                  <a:pt x="52631" y="32036"/>
                </a:moveTo>
                <a:cubicBezTo>
                  <a:pt x="41246" y="32036"/>
                  <a:pt x="32036" y="41246"/>
                  <a:pt x="32036" y="52631"/>
                </a:cubicBezTo>
                <a:cubicBezTo>
                  <a:pt x="32036" y="56435"/>
                  <a:pt x="28975" y="59495"/>
                  <a:pt x="25171" y="59495"/>
                </a:cubicBezTo>
                <a:cubicBezTo>
                  <a:pt x="21367" y="59495"/>
                  <a:pt x="18306" y="56435"/>
                  <a:pt x="18306" y="52631"/>
                </a:cubicBezTo>
                <a:cubicBezTo>
                  <a:pt x="18306" y="33666"/>
                  <a:pt x="33666" y="18306"/>
                  <a:pt x="52631" y="18306"/>
                </a:cubicBezTo>
                <a:cubicBezTo>
                  <a:pt x="56435" y="18306"/>
                  <a:pt x="59495" y="21367"/>
                  <a:pt x="59495" y="25171"/>
                </a:cubicBezTo>
                <a:cubicBezTo>
                  <a:pt x="59495" y="28975"/>
                  <a:pt x="56435" y="32036"/>
                  <a:pt x="52631" y="32036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37" name="Text 34"/>
          <p:cNvSpPr/>
          <p:nvPr/>
        </p:nvSpPr>
        <p:spPr>
          <a:xfrm>
            <a:off x="7819511" y="6306523"/>
            <a:ext cx="3928847" cy="4393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53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Conclusión: Variables de tasas de error y volumen son las más discriminantes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0" y="0"/>
            <a:ext cx="7620000" cy="3099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333333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rerror_rate</a:t>
            </a:r>
            <a:endParaRPr lang="en-US" sz="1600" dirty="0"/>
          </a:p>
        </p:txBody>
      </p:sp>
      <p:sp>
        <p:nvSpPr>
          <p:cNvPr id="39" name="Text 36"/>
          <p:cNvSpPr/>
          <p:nvPr/>
        </p:nvSpPr>
        <p:spPr>
          <a:xfrm>
            <a:off x="0" y="0"/>
            <a:ext cx="7620000" cy="3099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333333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3195.31</a:t>
            </a:r>
            <a:endParaRPr lang="en-US" sz="1600" dirty="0"/>
          </a:p>
        </p:txBody>
      </p:sp>
      <p:sp>
        <p:nvSpPr>
          <p:cNvPr id="40" name="Text 37"/>
          <p:cNvSpPr/>
          <p:nvPr/>
        </p:nvSpPr>
        <p:spPr>
          <a:xfrm>
            <a:off x="0" y="0"/>
            <a:ext cx="7620000" cy="3099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333333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0.1267</a:t>
            </a:r>
            <a:endParaRPr lang="en-US" sz="1600" dirty="0"/>
          </a:p>
        </p:txBody>
      </p:sp>
      <p:sp>
        <p:nvSpPr>
          <p:cNvPr id="41" name="Text 38"/>
          <p:cNvSpPr/>
          <p:nvPr/>
        </p:nvSpPr>
        <p:spPr>
          <a:xfrm>
            <a:off x="0" y="0"/>
            <a:ext cx="7620000" cy="3099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333333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srv_count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0EA5E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ANÁLISIS POST-HOC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E3A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¿Qué Categorías Difieren Significativamente?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00050" y="1219200"/>
            <a:ext cx="11410950" cy="1676400"/>
          </a:xfrm>
          <a:custGeom>
            <a:avLst/>
            <a:gdLst/>
            <a:ahLst/>
            <a:cxnLst/>
            <a:rect l="l" t="t" r="r" b="b"/>
            <a:pathLst>
              <a:path w="11410950" h="1676400">
                <a:moveTo>
                  <a:pt x="38100" y="0"/>
                </a:moveTo>
                <a:lnTo>
                  <a:pt x="11334758" y="0"/>
                </a:lnTo>
                <a:cubicBezTo>
                  <a:pt x="11376838" y="0"/>
                  <a:pt x="11410950" y="34112"/>
                  <a:pt x="11410950" y="76192"/>
                </a:cubicBezTo>
                <a:lnTo>
                  <a:pt x="11410950" y="1600208"/>
                </a:lnTo>
                <a:cubicBezTo>
                  <a:pt x="11410950" y="1642288"/>
                  <a:pt x="11376838" y="1676400"/>
                  <a:pt x="11334758" y="1676400"/>
                </a:cubicBezTo>
                <a:lnTo>
                  <a:pt x="38100" y="1676400"/>
                </a:lnTo>
                <a:cubicBezTo>
                  <a:pt x="17058" y="1676400"/>
                  <a:pt x="0" y="1659342"/>
                  <a:pt x="0" y="1638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400050" y="1219200"/>
            <a:ext cx="38100" cy="1676400"/>
          </a:xfrm>
          <a:custGeom>
            <a:avLst/>
            <a:gdLst/>
            <a:ahLst/>
            <a:cxnLst/>
            <a:rect l="l" t="t" r="r" b="b"/>
            <a:pathLst>
              <a:path w="38100" h="1676400">
                <a:moveTo>
                  <a:pt x="38100" y="0"/>
                </a:moveTo>
                <a:lnTo>
                  <a:pt x="38100" y="0"/>
                </a:lnTo>
                <a:lnTo>
                  <a:pt x="38100" y="1676400"/>
                </a:lnTo>
                <a:lnTo>
                  <a:pt x="38100" y="1676400"/>
                </a:lnTo>
                <a:cubicBezTo>
                  <a:pt x="17072" y="1676400"/>
                  <a:pt x="0" y="1659328"/>
                  <a:pt x="0" y="1638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3A8A"/>
          </a:solidFill>
          <a:ln/>
        </p:spPr>
      </p:sp>
      <p:sp>
        <p:nvSpPr>
          <p:cNvPr id="6" name="Shape 4"/>
          <p:cNvSpPr/>
          <p:nvPr/>
        </p:nvSpPr>
        <p:spPr>
          <a:xfrm>
            <a:off x="609600" y="14097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76202" y="0"/>
                </a:moveTo>
                <a:lnTo>
                  <a:pt x="457198" y="0"/>
                </a:lnTo>
                <a:cubicBezTo>
                  <a:pt x="499283" y="0"/>
                  <a:pt x="533400" y="34117"/>
                  <a:pt x="533400" y="76202"/>
                </a:cubicBezTo>
                <a:lnTo>
                  <a:pt x="533400" y="457198"/>
                </a:lnTo>
                <a:cubicBezTo>
                  <a:pt x="533400" y="499283"/>
                  <a:pt x="499283" y="533400"/>
                  <a:pt x="4571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E3A8A"/>
          </a:solidFill>
          <a:ln/>
        </p:spPr>
      </p:sp>
      <p:sp>
        <p:nvSpPr>
          <p:cNvPr id="7" name="Text 5"/>
          <p:cNvSpPr/>
          <p:nvPr/>
        </p:nvSpPr>
        <p:spPr>
          <a:xfrm>
            <a:off x="561975" y="1409700"/>
            <a:ext cx="6286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η² = 0.63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295400" y="1409700"/>
            <a:ext cx="10420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same_srv_rate — Mayor Poder Discriminante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295400" y="1790700"/>
            <a:ext cx="3419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DoS vs otras: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295400" y="2095500"/>
            <a:ext cx="3419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DoS ≠ todas excepto Probe (p &lt; 0.001)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787875" y="1790700"/>
            <a:ext cx="3419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Categorías similares: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787875" y="2095500"/>
            <a:ext cx="3419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Normal/R2L/U2R: p = 1.0 → Tráfico variado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280350" y="1790700"/>
            <a:ext cx="3343275" cy="914400"/>
          </a:xfrm>
          <a:custGeom>
            <a:avLst/>
            <a:gdLst/>
            <a:ahLst/>
            <a:cxnLst/>
            <a:rect l="l" t="t" r="r" b="b"/>
            <a:pathLst>
              <a:path w="3343275" h="914400">
                <a:moveTo>
                  <a:pt x="76197" y="0"/>
                </a:moveTo>
                <a:lnTo>
                  <a:pt x="3267078" y="0"/>
                </a:lnTo>
                <a:cubicBezTo>
                  <a:pt x="3309160" y="0"/>
                  <a:pt x="3343275" y="34115"/>
                  <a:pt x="3343275" y="76197"/>
                </a:cubicBezTo>
                <a:lnTo>
                  <a:pt x="3343275" y="838203"/>
                </a:lnTo>
                <a:cubicBezTo>
                  <a:pt x="3343275" y="880285"/>
                  <a:pt x="3309160" y="914400"/>
                  <a:pt x="3267078" y="914400"/>
                </a:cubicBezTo>
                <a:lnTo>
                  <a:pt x="76197" y="914400"/>
                </a:lnTo>
                <a:cubicBezTo>
                  <a:pt x="34115" y="914400"/>
                  <a:pt x="0" y="880285"/>
                  <a:pt x="0" y="83820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0EA5E9">
              <a:alpha val="10196"/>
            </a:srgbClr>
          </a:solidFill>
          <a:ln/>
        </p:spPr>
      </p:sp>
      <p:sp>
        <p:nvSpPr>
          <p:cNvPr id="14" name="Shape 12"/>
          <p:cNvSpPr/>
          <p:nvPr/>
        </p:nvSpPr>
        <p:spPr>
          <a:xfrm>
            <a:off x="8432750" y="1943100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87184" y="114300"/>
                </a:moveTo>
                <a:cubicBezTo>
                  <a:pt x="89356" y="107662"/>
                  <a:pt x="93702" y="101650"/>
                  <a:pt x="98614" y="96470"/>
                </a:cubicBezTo>
                <a:cubicBezTo>
                  <a:pt x="108347" y="86231"/>
                  <a:pt x="114300" y="72390"/>
                  <a:pt x="114300" y="57150"/>
                </a:cubicBezTo>
                <a:cubicBezTo>
                  <a:pt x="114300" y="25598"/>
                  <a:pt x="88702" y="0"/>
                  <a:pt x="57150" y="0"/>
                </a:cubicBezTo>
                <a:cubicBezTo>
                  <a:pt x="25598" y="0"/>
                  <a:pt x="0" y="25598"/>
                  <a:pt x="0" y="57150"/>
                </a:cubicBezTo>
                <a:cubicBezTo>
                  <a:pt x="0" y="72390"/>
                  <a:pt x="5953" y="86231"/>
                  <a:pt x="15686" y="96470"/>
                </a:cubicBezTo>
                <a:cubicBezTo>
                  <a:pt x="20598" y="101650"/>
                  <a:pt x="24973" y="107662"/>
                  <a:pt x="27116" y="114300"/>
                </a:cubicBezTo>
                <a:lnTo>
                  <a:pt x="87154" y="114300"/>
                </a:lnTo>
                <a:close/>
                <a:moveTo>
                  <a:pt x="85725" y="128588"/>
                </a:moveTo>
                <a:lnTo>
                  <a:pt x="28575" y="128588"/>
                </a:lnTo>
                <a:lnTo>
                  <a:pt x="28575" y="133350"/>
                </a:lnTo>
                <a:cubicBezTo>
                  <a:pt x="28575" y="146506"/>
                  <a:pt x="39231" y="157163"/>
                  <a:pt x="52388" y="157163"/>
                </a:cubicBezTo>
                <a:lnTo>
                  <a:pt x="61912" y="157163"/>
                </a:lnTo>
                <a:cubicBezTo>
                  <a:pt x="75069" y="157163"/>
                  <a:pt x="85725" y="146506"/>
                  <a:pt x="85725" y="133350"/>
                </a:cubicBezTo>
                <a:lnTo>
                  <a:pt x="85725" y="128588"/>
                </a:lnTo>
                <a:close/>
                <a:moveTo>
                  <a:pt x="54769" y="33338"/>
                </a:moveTo>
                <a:cubicBezTo>
                  <a:pt x="42922" y="33338"/>
                  <a:pt x="33338" y="42922"/>
                  <a:pt x="33338" y="54769"/>
                </a:cubicBezTo>
                <a:cubicBezTo>
                  <a:pt x="33338" y="58728"/>
                  <a:pt x="30153" y="61912"/>
                  <a:pt x="26194" y="61912"/>
                </a:cubicBezTo>
                <a:cubicBezTo>
                  <a:pt x="22235" y="61912"/>
                  <a:pt x="19050" y="58728"/>
                  <a:pt x="19050" y="54769"/>
                </a:cubicBezTo>
                <a:cubicBezTo>
                  <a:pt x="19050" y="35034"/>
                  <a:pt x="35034" y="19050"/>
                  <a:pt x="54769" y="19050"/>
                </a:cubicBezTo>
                <a:cubicBezTo>
                  <a:pt x="58728" y="19050"/>
                  <a:pt x="61912" y="22235"/>
                  <a:pt x="61912" y="26194"/>
                </a:cubicBezTo>
                <a:cubicBezTo>
                  <a:pt x="61912" y="30153"/>
                  <a:pt x="58728" y="33338"/>
                  <a:pt x="54769" y="33338"/>
                </a:cubicBezTo>
                <a:close/>
              </a:path>
            </a:pathLst>
          </a:custGeom>
          <a:solidFill>
            <a:srgbClr val="1E3A8A"/>
          </a:solidFill>
          <a:ln/>
        </p:spPr>
      </p:sp>
      <p:sp>
        <p:nvSpPr>
          <p:cNvPr id="15" name="Text 13"/>
          <p:cNvSpPr/>
          <p:nvPr/>
        </p:nvSpPr>
        <p:spPr>
          <a:xfrm>
            <a:off x="8642300" y="1905000"/>
            <a:ext cx="2943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E3A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Interpretación: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394650" y="2133600"/>
            <a:ext cx="31908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Monotonía del tráfico separa DoS de ataques sigilosos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00050" y="3048000"/>
            <a:ext cx="5619750" cy="2552700"/>
          </a:xfrm>
          <a:custGeom>
            <a:avLst/>
            <a:gdLst/>
            <a:ahLst/>
            <a:cxnLst/>
            <a:rect l="l" t="t" r="r" b="b"/>
            <a:pathLst>
              <a:path w="5619750" h="2552700">
                <a:moveTo>
                  <a:pt x="38100" y="0"/>
                </a:moveTo>
                <a:lnTo>
                  <a:pt x="5543552" y="0"/>
                </a:lnTo>
                <a:cubicBezTo>
                  <a:pt x="5585635" y="0"/>
                  <a:pt x="5619750" y="34115"/>
                  <a:pt x="5619750" y="76198"/>
                </a:cubicBezTo>
                <a:lnTo>
                  <a:pt x="5619750" y="2476502"/>
                </a:lnTo>
                <a:cubicBezTo>
                  <a:pt x="5619750" y="2518585"/>
                  <a:pt x="5585635" y="2552700"/>
                  <a:pt x="5543552" y="2552700"/>
                </a:cubicBezTo>
                <a:lnTo>
                  <a:pt x="38100" y="2552700"/>
                </a:lnTo>
                <a:cubicBezTo>
                  <a:pt x="17072" y="2552700"/>
                  <a:pt x="0" y="2535628"/>
                  <a:pt x="0" y="2514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18" name="Shape 16"/>
          <p:cNvSpPr/>
          <p:nvPr/>
        </p:nvSpPr>
        <p:spPr>
          <a:xfrm>
            <a:off x="400050" y="3048000"/>
            <a:ext cx="38100" cy="2552700"/>
          </a:xfrm>
          <a:custGeom>
            <a:avLst/>
            <a:gdLst/>
            <a:ahLst/>
            <a:cxnLst/>
            <a:rect l="l" t="t" r="r" b="b"/>
            <a:pathLst>
              <a:path w="38100" h="2552700">
                <a:moveTo>
                  <a:pt x="38100" y="0"/>
                </a:moveTo>
                <a:lnTo>
                  <a:pt x="38100" y="0"/>
                </a:lnTo>
                <a:lnTo>
                  <a:pt x="38100" y="2552700"/>
                </a:lnTo>
                <a:lnTo>
                  <a:pt x="38100" y="2552700"/>
                </a:lnTo>
                <a:cubicBezTo>
                  <a:pt x="17072" y="2552700"/>
                  <a:pt x="0" y="2535628"/>
                  <a:pt x="0" y="2514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EA5E9"/>
          </a:solidFill>
          <a:ln/>
        </p:spPr>
      </p:sp>
      <p:sp>
        <p:nvSpPr>
          <p:cNvPr id="19" name="Shape 17"/>
          <p:cNvSpPr/>
          <p:nvPr/>
        </p:nvSpPr>
        <p:spPr>
          <a:xfrm>
            <a:off x="609600" y="32385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76202" y="0"/>
                </a:moveTo>
                <a:lnTo>
                  <a:pt x="457198" y="0"/>
                </a:lnTo>
                <a:cubicBezTo>
                  <a:pt x="499283" y="0"/>
                  <a:pt x="533400" y="34117"/>
                  <a:pt x="533400" y="76202"/>
                </a:cubicBezTo>
                <a:lnTo>
                  <a:pt x="533400" y="457198"/>
                </a:lnTo>
                <a:cubicBezTo>
                  <a:pt x="533400" y="499283"/>
                  <a:pt x="499283" y="533400"/>
                  <a:pt x="4571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0EA5E9"/>
          </a:solidFill>
          <a:ln/>
        </p:spPr>
      </p:sp>
      <p:sp>
        <p:nvSpPr>
          <p:cNvPr id="20" name="Text 18"/>
          <p:cNvSpPr/>
          <p:nvPr/>
        </p:nvSpPr>
        <p:spPr>
          <a:xfrm>
            <a:off x="561975" y="3238500"/>
            <a:ext cx="6286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η² = 0.57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295400" y="3238500"/>
            <a:ext cx="4629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serror_rate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295400" y="3619500"/>
            <a:ext cx="4610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Probe vs otras: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295400" y="3848100"/>
            <a:ext cx="4610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Probe ≠ Normal/DoS/R2L (p &lt; 0.001)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1295400" y="4191000"/>
            <a:ext cx="4533900" cy="685800"/>
          </a:xfrm>
          <a:custGeom>
            <a:avLst/>
            <a:gdLst/>
            <a:ahLst/>
            <a:cxnLst/>
            <a:rect l="l" t="t" r="r" b="b"/>
            <a:pathLst>
              <a:path w="4533900" h="685800">
                <a:moveTo>
                  <a:pt x="76199" y="0"/>
                </a:moveTo>
                <a:lnTo>
                  <a:pt x="4457701" y="0"/>
                </a:lnTo>
                <a:cubicBezTo>
                  <a:pt x="4499784" y="0"/>
                  <a:pt x="4533900" y="34116"/>
                  <a:pt x="4533900" y="76199"/>
                </a:cubicBezTo>
                <a:lnTo>
                  <a:pt x="4533900" y="609601"/>
                </a:lnTo>
                <a:cubicBezTo>
                  <a:pt x="4533900" y="651684"/>
                  <a:pt x="4499784" y="685800"/>
                  <a:pt x="4457701" y="685800"/>
                </a:cubicBezTo>
                <a:lnTo>
                  <a:pt x="76199" y="685800"/>
                </a:lnTo>
                <a:cubicBezTo>
                  <a:pt x="34116" y="685800"/>
                  <a:pt x="0" y="651684"/>
                  <a:pt x="0" y="6096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10B981">
              <a:alpha val="10196"/>
            </a:srgbClr>
          </a:solidFill>
          <a:ln/>
        </p:spPr>
      </p:sp>
      <p:sp>
        <p:nvSpPr>
          <p:cNvPr id="25" name="Shape 23"/>
          <p:cNvSpPr/>
          <p:nvPr/>
        </p:nvSpPr>
        <p:spPr>
          <a:xfrm>
            <a:off x="1428750" y="43434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288" y="76200"/>
                </a:moveTo>
                <a:cubicBezTo>
                  <a:pt x="14288" y="41999"/>
                  <a:pt x="41999" y="14288"/>
                  <a:pt x="76200" y="14288"/>
                </a:cubicBezTo>
                <a:cubicBezTo>
                  <a:pt x="94982" y="14288"/>
                  <a:pt x="111800" y="22652"/>
                  <a:pt x="123170" y="35868"/>
                </a:cubicBezTo>
                <a:cubicBezTo>
                  <a:pt x="125730" y="38874"/>
                  <a:pt x="130254" y="39201"/>
                  <a:pt x="133231" y="36641"/>
                </a:cubicBezTo>
                <a:cubicBezTo>
                  <a:pt x="136208" y="34082"/>
                  <a:pt x="136565" y="29557"/>
                  <a:pt x="134005" y="26581"/>
                </a:cubicBezTo>
                <a:cubicBezTo>
                  <a:pt x="120045" y="10299"/>
                  <a:pt x="99328" y="0"/>
                  <a:pt x="76200" y="0"/>
                </a:cubicBezTo>
                <a:cubicBezTo>
                  <a:pt x="34111" y="0"/>
                  <a:pt x="0" y="34111"/>
                  <a:pt x="0" y="76200"/>
                </a:cubicBezTo>
                <a:lnTo>
                  <a:pt x="0" y="88106"/>
                </a:lnTo>
                <a:cubicBezTo>
                  <a:pt x="0" y="92065"/>
                  <a:pt x="3185" y="95250"/>
                  <a:pt x="7144" y="95250"/>
                </a:cubicBezTo>
                <a:cubicBezTo>
                  <a:pt x="11103" y="95250"/>
                  <a:pt x="14288" y="92065"/>
                  <a:pt x="14288" y="88106"/>
                </a:cubicBezTo>
                <a:lnTo>
                  <a:pt x="14288" y="76200"/>
                </a:lnTo>
                <a:close/>
                <a:moveTo>
                  <a:pt x="150763" y="60454"/>
                </a:moveTo>
                <a:cubicBezTo>
                  <a:pt x="149959" y="56584"/>
                  <a:pt x="146149" y="54114"/>
                  <a:pt x="142309" y="54947"/>
                </a:cubicBezTo>
                <a:cubicBezTo>
                  <a:pt x="138470" y="55781"/>
                  <a:pt x="135969" y="59561"/>
                  <a:pt x="136803" y="63401"/>
                </a:cubicBezTo>
                <a:cubicBezTo>
                  <a:pt x="137666" y="67538"/>
                  <a:pt x="138142" y="71824"/>
                  <a:pt x="138142" y="76230"/>
                </a:cubicBezTo>
                <a:lnTo>
                  <a:pt x="138142" y="88136"/>
                </a:lnTo>
                <a:cubicBezTo>
                  <a:pt x="138142" y="92095"/>
                  <a:pt x="141327" y="95280"/>
                  <a:pt x="145286" y="95280"/>
                </a:cubicBezTo>
                <a:cubicBezTo>
                  <a:pt x="149245" y="95280"/>
                  <a:pt x="152430" y="92095"/>
                  <a:pt x="152430" y="88136"/>
                </a:cubicBezTo>
                <a:lnTo>
                  <a:pt x="152430" y="76230"/>
                </a:lnTo>
                <a:cubicBezTo>
                  <a:pt x="152430" y="70842"/>
                  <a:pt x="151864" y="65574"/>
                  <a:pt x="150793" y="60484"/>
                </a:cubicBezTo>
                <a:close/>
                <a:moveTo>
                  <a:pt x="76200" y="23813"/>
                </a:moveTo>
                <a:cubicBezTo>
                  <a:pt x="70545" y="23813"/>
                  <a:pt x="65068" y="24705"/>
                  <a:pt x="59978" y="26372"/>
                </a:cubicBezTo>
                <a:cubicBezTo>
                  <a:pt x="55453" y="27861"/>
                  <a:pt x="54412" y="33427"/>
                  <a:pt x="57507" y="37058"/>
                </a:cubicBezTo>
                <a:cubicBezTo>
                  <a:pt x="59621" y="39529"/>
                  <a:pt x="63103" y="40273"/>
                  <a:pt x="66258" y="39410"/>
                </a:cubicBezTo>
                <a:cubicBezTo>
                  <a:pt x="69413" y="38546"/>
                  <a:pt x="72747" y="38100"/>
                  <a:pt x="76200" y="38100"/>
                </a:cubicBezTo>
                <a:cubicBezTo>
                  <a:pt x="97244" y="38100"/>
                  <a:pt x="114300" y="55156"/>
                  <a:pt x="114300" y="76200"/>
                </a:cubicBezTo>
                <a:lnTo>
                  <a:pt x="114300" y="83612"/>
                </a:lnTo>
                <a:cubicBezTo>
                  <a:pt x="114300" y="91113"/>
                  <a:pt x="113854" y="98584"/>
                  <a:pt x="112990" y="106025"/>
                </a:cubicBezTo>
                <a:cubicBezTo>
                  <a:pt x="112484" y="110371"/>
                  <a:pt x="115788" y="114300"/>
                  <a:pt x="120194" y="114300"/>
                </a:cubicBezTo>
                <a:cubicBezTo>
                  <a:pt x="123706" y="114300"/>
                  <a:pt x="126712" y="111740"/>
                  <a:pt x="127129" y="108258"/>
                </a:cubicBezTo>
                <a:cubicBezTo>
                  <a:pt x="128111" y="100102"/>
                  <a:pt x="128617" y="91886"/>
                  <a:pt x="128617" y="83641"/>
                </a:cubicBezTo>
                <a:lnTo>
                  <a:pt x="128617" y="76230"/>
                </a:lnTo>
                <a:cubicBezTo>
                  <a:pt x="128617" y="47298"/>
                  <a:pt x="105162" y="23842"/>
                  <a:pt x="76230" y="23842"/>
                </a:cubicBezTo>
                <a:close/>
                <a:moveTo>
                  <a:pt x="44857" y="44261"/>
                </a:moveTo>
                <a:cubicBezTo>
                  <a:pt x="42148" y="41106"/>
                  <a:pt x="37326" y="40868"/>
                  <a:pt x="34766" y="44142"/>
                </a:cubicBezTo>
                <a:cubicBezTo>
                  <a:pt x="27890" y="53013"/>
                  <a:pt x="23812" y="64115"/>
                  <a:pt x="23812" y="76200"/>
                </a:cubicBezTo>
                <a:lnTo>
                  <a:pt x="23812" y="83612"/>
                </a:lnTo>
                <a:cubicBezTo>
                  <a:pt x="23812" y="90815"/>
                  <a:pt x="23039" y="98018"/>
                  <a:pt x="21491" y="105013"/>
                </a:cubicBezTo>
                <a:cubicBezTo>
                  <a:pt x="20479" y="109657"/>
                  <a:pt x="23842" y="114270"/>
                  <a:pt x="28605" y="114270"/>
                </a:cubicBezTo>
                <a:cubicBezTo>
                  <a:pt x="31730" y="114270"/>
                  <a:pt x="34528" y="112187"/>
                  <a:pt x="35213" y="109121"/>
                </a:cubicBezTo>
                <a:cubicBezTo>
                  <a:pt x="37118" y="100757"/>
                  <a:pt x="38100" y="92214"/>
                  <a:pt x="38100" y="83582"/>
                </a:cubicBezTo>
                <a:lnTo>
                  <a:pt x="38100" y="76170"/>
                </a:lnTo>
                <a:cubicBezTo>
                  <a:pt x="38100" y="68074"/>
                  <a:pt x="40630" y="60573"/>
                  <a:pt x="44916" y="54412"/>
                </a:cubicBezTo>
                <a:cubicBezTo>
                  <a:pt x="47059" y="51316"/>
                  <a:pt x="47298" y="47089"/>
                  <a:pt x="44857" y="44232"/>
                </a:cubicBezTo>
                <a:close/>
                <a:moveTo>
                  <a:pt x="76200" y="47625"/>
                </a:moveTo>
                <a:cubicBezTo>
                  <a:pt x="60424" y="47625"/>
                  <a:pt x="47625" y="60424"/>
                  <a:pt x="47625" y="76200"/>
                </a:cubicBezTo>
                <a:lnTo>
                  <a:pt x="47625" y="83612"/>
                </a:lnTo>
                <a:cubicBezTo>
                  <a:pt x="47625" y="94298"/>
                  <a:pt x="46256" y="104894"/>
                  <a:pt x="43517" y="115193"/>
                </a:cubicBezTo>
                <a:cubicBezTo>
                  <a:pt x="42386" y="119449"/>
                  <a:pt x="45512" y="123825"/>
                  <a:pt x="49917" y="123825"/>
                </a:cubicBezTo>
                <a:cubicBezTo>
                  <a:pt x="52745" y="123825"/>
                  <a:pt x="55245" y="121980"/>
                  <a:pt x="55989" y="119241"/>
                </a:cubicBezTo>
                <a:cubicBezTo>
                  <a:pt x="59115" y="107633"/>
                  <a:pt x="60722" y="95667"/>
                  <a:pt x="60722" y="83612"/>
                </a:cubicBezTo>
                <a:lnTo>
                  <a:pt x="60722" y="76200"/>
                </a:lnTo>
                <a:cubicBezTo>
                  <a:pt x="60722" y="67657"/>
                  <a:pt x="67657" y="60722"/>
                  <a:pt x="76200" y="60722"/>
                </a:cubicBezTo>
                <a:cubicBezTo>
                  <a:pt x="84743" y="60722"/>
                  <a:pt x="91678" y="67657"/>
                  <a:pt x="91678" y="76200"/>
                </a:cubicBezTo>
                <a:lnTo>
                  <a:pt x="91678" y="83612"/>
                </a:lnTo>
                <a:cubicBezTo>
                  <a:pt x="91678" y="94417"/>
                  <a:pt x="90636" y="105162"/>
                  <a:pt x="88583" y="115729"/>
                </a:cubicBezTo>
                <a:cubicBezTo>
                  <a:pt x="87779" y="119866"/>
                  <a:pt x="90874" y="123825"/>
                  <a:pt x="95071" y="123825"/>
                </a:cubicBezTo>
                <a:cubicBezTo>
                  <a:pt x="98108" y="123825"/>
                  <a:pt x="100727" y="121741"/>
                  <a:pt x="101322" y="118765"/>
                </a:cubicBezTo>
                <a:cubicBezTo>
                  <a:pt x="103614" y="107216"/>
                  <a:pt x="104775" y="95458"/>
                  <a:pt x="104775" y="83612"/>
                </a:cubicBezTo>
                <a:lnTo>
                  <a:pt x="104775" y="76200"/>
                </a:lnTo>
                <a:cubicBezTo>
                  <a:pt x="104775" y="60424"/>
                  <a:pt x="91976" y="47625"/>
                  <a:pt x="76200" y="47625"/>
                </a:cubicBezTo>
                <a:close/>
                <a:moveTo>
                  <a:pt x="83344" y="76200"/>
                </a:moveTo>
                <a:cubicBezTo>
                  <a:pt x="83344" y="72241"/>
                  <a:pt x="80159" y="69056"/>
                  <a:pt x="76200" y="69056"/>
                </a:cubicBezTo>
                <a:cubicBezTo>
                  <a:pt x="72241" y="69056"/>
                  <a:pt x="69056" y="72241"/>
                  <a:pt x="69056" y="76200"/>
                </a:cubicBezTo>
                <a:lnTo>
                  <a:pt x="69056" y="83612"/>
                </a:lnTo>
                <a:cubicBezTo>
                  <a:pt x="69056" y="101441"/>
                  <a:pt x="65782" y="119122"/>
                  <a:pt x="59382" y="135761"/>
                </a:cubicBezTo>
                <a:lnTo>
                  <a:pt x="57626" y="140315"/>
                </a:lnTo>
                <a:cubicBezTo>
                  <a:pt x="56197" y="144006"/>
                  <a:pt x="58043" y="148144"/>
                  <a:pt x="61734" y="149543"/>
                </a:cubicBezTo>
                <a:cubicBezTo>
                  <a:pt x="65425" y="150941"/>
                  <a:pt x="69562" y="149126"/>
                  <a:pt x="70961" y="145435"/>
                </a:cubicBezTo>
                <a:lnTo>
                  <a:pt x="72717" y="140881"/>
                </a:lnTo>
                <a:cubicBezTo>
                  <a:pt x="79742" y="122605"/>
                  <a:pt x="83344" y="103197"/>
                  <a:pt x="83344" y="83612"/>
                </a:cubicBezTo>
                <a:lnTo>
                  <a:pt x="83344" y="76200"/>
                </a:ln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26" name="Text 24"/>
          <p:cNvSpPr/>
          <p:nvPr/>
        </p:nvSpPr>
        <p:spPr>
          <a:xfrm>
            <a:off x="1657350" y="4305300"/>
            <a:ext cx="4133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0B98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Firma única: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409700" y="4533900"/>
            <a:ext cx="4381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Tasas de error SYN altas identifican escaneos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191250" y="3048000"/>
            <a:ext cx="5619750" cy="2552700"/>
          </a:xfrm>
          <a:custGeom>
            <a:avLst/>
            <a:gdLst/>
            <a:ahLst/>
            <a:cxnLst/>
            <a:rect l="l" t="t" r="r" b="b"/>
            <a:pathLst>
              <a:path w="5619750" h="2552700">
                <a:moveTo>
                  <a:pt x="38100" y="0"/>
                </a:moveTo>
                <a:lnTo>
                  <a:pt x="5543552" y="0"/>
                </a:lnTo>
                <a:cubicBezTo>
                  <a:pt x="5585635" y="0"/>
                  <a:pt x="5619750" y="34115"/>
                  <a:pt x="5619750" y="76198"/>
                </a:cubicBezTo>
                <a:lnTo>
                  <a:pt x="5619750" y="2476502"/>
                </a:lnTo>
                <a:cubicBezTo>
                  <a:pt x="5619750" y="2518585"/>
                  <a:pt x="5585635" y="2552700"/>
                  <a:pt x="5543552" y="2552700"/>
                </a:cubicBezTo>
                <a:lnTo>
                  <a:pt x="38100" y="2552700"/>
                </a:lnTo>
                <a:cubicBezTo>
                  <a:pt x="17072" y="2552700"/>
                  <a:pt x="0" y="2535628"/>
                  <a:pt x="0" y="2514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29" name="Shape 27"/>
          <p:cNvSpPr/>
          <p:nvPr/>
        </p:nvSpPr>
        <p:spPr>
          <a:xfrm>
            <a:off x="6191250" y="3048000"/>
            <a:ext cx="38100" cy="2552700"/>
          </a:xfrm>
          <a:custGeom>
            <a:avLst/>
            <a:gdLst/>
            <a:ahLst/>
            <a:cxnLst/>
            <a:rect l="l" t="t" r="r" b="b"/>
            <a:pathLst>
              <a:path w="38100" h="2552700">
                <a:moveTo>
                  <a:pt x="38100" y="0"/>
                </a:moveTo>
                <a:lnTo>
                  <a:pt x="38100" y="0"/>
                </a:lnTo>
                <a:lnTo>
                  <a:pt x="38100" y="2552700"/>
                </a:lnTo>
                <a:lnTo>
                  <a:pt x="38100" y="2552700"/>
                </a:lnTo>
                <a:cubicBezTo>
                  <a:pt x="17072" y="2552700"/>
                  <a:pt x="0" y="2535628"/>
                  <a:pt x="0" y="2514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30" name="Shape 28"/>
          <p:cNvSpPr/>
          <p:nvPr/>
        </p:nvSpPr>
        <p:spPr>
          <a:xfrm>
            <a:off x="6400800" y="32385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76202" y="0"/>
                </a:moveTo>
                <a:lnTo>
                  <a:pt x="457198" y="0"/>
                </a:lnTo>
                <a:cubicBezTo>
                  <a:pt x="499283" y="0"/>
                  <a:pt x="533400" y="34117"/>
                  <a:pt x="533400" y="76202"/>
                </a:cubicBezTo>
                <a:lnTo>
                  <a:pt x="533400" y="457198"/>
                </a:lnTo>
                <a:cubicBezTo>
                  <a:pt x="533400" y="499283"/>
                  <a:pt x="499283" y="533400"/>
                  <a:pt x="4571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31" name="Text 29"/>
          <p:cNvSpPr/>
          <p:nvPr/>
        </p:nvSpPr>
        <p:spPr>
          <a:xfrm>
            <a:off x="6353175" y="3238500"/>
            <a:ext cx="6286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η² = 0.57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7086600" y="3238500"/>
            <a:ext cx="4629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dst_bytes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7086600" y="3619500"/>
            <a:ext cx="4610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Pares significativos: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7086600" y="3848100"/>
            <a:ext cx="4610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 pares (máximo entre las 3 variables)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7086600" y="4152900"/>
            <a:ext cx="4610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R2L vs U2R: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7086600" y="4381500"/>
            <a:ext cx="4610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 = 0.0002 (ambas acceso no autorizado)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7086600" y="4724400"/>
            <a:ext cx="4533900" cy="685800"/>
          </a:xfrm>
          <a:custGeom>
            <a:avLst/>
            <a:gdLst/>
            <a:ahLst/>
            <a:cxnLst/>
            <a:rect l="l" t="t" r="r" b="b"/>
            <a:pathLst>
              <a:path w="4533900" h="685800">
                <a:moveTo>
                  <a:pt x="76199" y="0"/>
                </a:moveTo>
                <a:lnTo>
                  <a:pt x="4457701" y="0"/>
                </a:lnTo>
                <a:cubicBezTo>
                  <a:pt x="4499784" y="0"/>
                  <a:pt x="4533900" y="34116"/>
                  <a:pt x="4533900" y="76199"/>
                </a:cubicBezTo>
                <a:lnTo>
                  <a:pt x="4533900" y="609601"/>
                </a:lnTo>
                <a:cubicBezTo>
                  <a:pt x="4533900" y="651684"/>
                  <a:pt x="4499784" y="685800"/>
                  <a:pt x="4457701" y="685800"/>
                </a:cubicBezTo>
                <a:lnTo>
                  <a:pt x="76199" y="685800"/>
                </a:lnTo>
                <a:cubicBezTo>
                  <a:pt x="34116" y="685800"/>
                  <a:pt x="0" y="651684"/>
                  <a:pt x="0" y="6096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59E0B">
              <a:alpha val="10196"/>
            </a:srgbClr>
          </a:solidFill>
          <a:ln/>
        </p:spPr>
      </p:sp>
      <p:sp>
        <p:nvSpPr>
          <p:cNvPr id="38" name="Shape 36"/>
          <p:cNvSpPr/>
          <p:nvPr/>
        </p:nvSpPr>
        <p:spPr>
          <a:xfrm>
            <a:off x="7219950" y="48768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9050" y="19050"/>
                </a:moveTo>
                <a:cubicBezTo>
                  <a:pt x="19050" y="13781"/>
                  <a:pt x="14794" y="9525"/>
                  <a:pt x="9525" y="9525"/>
                </a:cubicBezTo>
                <a:cubicBezTo>
                  <a:pt x="4256" y="9525"/>
                  <a:pt x="0" y="13781"/>
                  <a:pt x="0" y="19050"/>
                </a:cubicBezTo>
                <a:lnTo>
                  <a:pt x="0" y="119062"/>
                </a:lnTo>
                <a:cubicBezTo>
                  <a:pt x="0" y="132219"/>
                  <a:pt x="10656" y="142875"/>
                  <a:pt x="23813" y="142875"/>
                </a:cubicBezTo>
                <a:lnTo>
                  <a:pt x="142875" y="142875"/>
                </a:lnTo>
                <a:cubicBezTo>
                  <a:pt x="148144" y="142875"/>
                  <a:pt x="152400" y="138619"/>
                  <a:pt x="152400" y="133350"/>
                </a:cubicBezTo>
                <a:cubicBezTo>
                  <a:pt x="152400" y="128081"/>
                  <a:pt x="148144" y="123825"/>
                  <a:pt x="142875" y="123825"/>
                </a:cubicBezTo>
                <a:lnTo>
                  <a:pt x="23813" y="123825"/>
                </a:lnTo>
                <a:cubicBezTo>
                  <a:pt x="21193" y="123825"/>
                  <a:pt x="19050" y="121682"/>
                  <a:pt x="19050" y="119062"/>
                </a:cubicBezTo>
                <a:lnTo>
                  <a:pt x="19050" y="19050"/>
                </a:lnTo>
                <a:close/>
                <a:moveTo>
                  <a:pt x="140077" y="44827"/>
                </a:moveTo>
                <a:cubicBezTo>
                  <a:pt x="143798" y="41106"/>
                  <a:pt x="143798" y="35064"/>
                  <a:pt x="140077" y="31343"/>
                </a:cubicBezTo>
                <a:cubicBezTo>
                  <a:pt x="136356" y="27622"/>
                  <a:pt x="130314" y="27622"/>
                  <a:pt x="126593" y="31343"/>
                </a:cubicBezTo>
                <a:lnTo>
                  <a:pt x="95250" y="62716"/>
                </a:lnTo>
                <a:lnTo>
                  <a:pt x="78165" y="45660"/>
                </a:lnTo>
                <a:cubicBezTo>
                  <a:pt x="74444" y="41940"/>
                  <a:pt x="68401" y="41940"/>
                  <a:pt x="64681" y="45660"/>
                </a:cubicBezTo>
                <a:lnTo>
                  <a:pt x="36106" y="74235"/>
                </a:lnTo>
                <a:cubicBezTo>
                  <a:pt x="32385" y="77956"/>
                  <a:pt x="32385" y="83999"/>
                  <a:pt x="36106" y="87719"/>
                </a:cubicBezTo>
                <a:cubicBezTo>
                  <a:pt x="39826" y="91440"/>
                  <a:pt x="45869" y="91440"/>
                  <a:pt x="49590" y="87719"/>
                </a:cubicBezTo>
                <a:lnTo>
                  <a:pt x="71438" y="65871"/>
                </a:lnTo>
                <a:lnTo>
                  <a:pt x="88523" y="82957"/>
                </a:lnTo>
                <a:cubicBezTo>
                  <a:pt x="92244" y="86678"/>
                  <a:pt x="98286" y="86678"/>
                  <a:pt x="102007" y="82957"/>
                </a:cubicBezTo>
                <a:lnTo>
                  <a:pt x="140107" y="44857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39" name="Text 37"/>
          <p:cNvSpPr/>
          <p:nvPr/>
        </p:nvSpPr>
        <p:spPr>
          <a:xfrm>
            <a:off x="7448550" y="4838700"/>
            <a:ext cx="4133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59E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Interpretación: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7200900" y="5067300"/>
            <a:ext cx="4381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Volumen recibido distingue tipos de explotación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400050" y="5753100"/>
            <a:ext cx="11410950" cy="457200"/>
          </a:xfrm>
          <a:custGeom>
            <a:avLst/>
            <a:gdLst/>
            <a:ahLst/>
            <a:cxnLst/>
            <a:rect l="l" t="t" r="r" b="b"/>
            <a:pathLst>
              <a:path w="11410950" h="457200">
                <a:moveTo>
                  <a:pt x="38100" y="0"/>
                </a:moveTo>
                <a:lnTo>
                  <a:pt x="11334748" y="0"/>
                </a:lnTo>
                <a:cubicBezTo>
                  <a:pt x="11376833" y="0"/>
                  <a:pt x="11410950" y="34117"/>
                  <a:pt x="11410950" y="76202"/>
                </a:cubicBezTo>
                <a:lnTo>
                  <a:pt x="11410950" y="380998"/>
                </a:lnTo>
                <a:cubicBezTo>
                  <a:pt x="11410950" y="423083"/>
                  <a:pt x="11376833" y="457200"/>
                  <a:pt x="11334748" y="457200"/>
                </a:cubicBezTo>
                <a:lnTo>
                  <a:pt x="38100" y="457200"/>
                </a:lnTo>
                <a:cubicBezTo>
                  <a:pt x="17058" y="457200"/>
                  <a:pt x="0" y="440142"/>
                  <a:pt x="0" y="419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3A8A">
              <a:alpha val="10196"/>
            </a:srgbClr>
          </a:solidFill>
          <a:ln/>
        </p:spPr>
      </p:sp>
      <p:sp>
        <p:nvSpPr>
          <p:cNvPr id="42" name="Shape 40"/>
          <p:cNvSpPr/>
          <p:nvPr/>
        </p:nvSpPr>
        <p:spPr>
          <a:xfrm>
            <a:off x="400050" y="5753100"/>
            <a:ext cx="38100" cy="457200"/>
          </a:xfrm>
          <a:custGeom>
            <a:avLst/>
            <a:gdLst/>
            <a:ahLst/>
            <a:cxnLst/>
            <a:rect l="l" t="t" r="r" b="b"/>
            <a:pathLst>
              <a:path w="38100" h="457200">
                <a:moveTo>
                  <a:pt x="38100" y="0"/>
                </a:moveTo>
                <a:lnTo>
                  <a:pt x="38100" y="0"/>
                </a:lnTo>
                <a:lnTo>
                  <a:pt x="38100" y="457200"/>
                </a:lnTo>
                <a:lnTo>
                  <a:pt x="38100" y="457200"/>
                </a:lnTo>
                <a:cubicBezTo>
                  <a:pt x="17072" y="457200"/>
                  <a:pt x="0" y="440128"/>
                  <a:pt x="0" y="419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3A8A"/>
          </a:solidFill>
          <a:ln/>
        </p:spPr>
      </p:sp>
      <p:sp>
        <p:nvSpPr>
          <p:cNvPr id="43" name="Shape 41"/>
          <p:cNvSpPr/>
          <p:nvPr/>
        </p:nvSpPr>
        <p:spPr>
          <a:xfrm>
            <a:off x="2687166" y="59055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66675" y="47625"/>
                </a:moveTo>
                <a:cubicBezTo>
                  <a:pt x="66675" y="42368"/>
                  <a:pt x="70943" y="38100"/>
                  <a:pt x="76200" y="38100"/>
                </a:cubicBezTo>
                <a:cubicBezTo>
                  <a:pt x="81457" y="38100"/>
                  <a:pt x="85725" y="42368"/>
                  <a:pt x="85725" y="47625"/>
                </a:cubicBezTo>
                <a:cubicBezTo>
                  <a:pt x="85725" y="52882"/>
                  <a:pt x="81457" y="57150"/>
                  <a:pt x="76200" y="57150"/>
                </a:cubicBezTo>
                <a:cubicBezTo>
                  <a:pt x="70943" y="57150"/>
                  <a:pt x="66675" y="52882"/>
                  <a:pt x="66675" y="47625"/>
                </a:cubicBezTo>
                <a:close/>
                <a:moveTo>
                  <a:pt x="64294" y="66675"/>
                </a:moveTo>
                <a:lnTo>
                  <a:pt x="78581" y="66675"/>
                </a:lnTo>
                <a:cubicBezTo>
                  <a:pt x="82540" y="66675"/>
                  <a:pt x="85725" y="69860"/>
                  <a:pt x="85725" y="73819"/>
                </a:cubicBezTo>
                <a:lnTo>
                  <a:pt x="85725" y="100013"/>
                </a:lnTo>
                <a:lnTo>
                  <a:pt x="88106" y="100013"/>
                </a:lnTo>
                <a:cubicBezTo>
                  <a:pt x="92065" y="100013"/>
                  <a:pt x="95250" y="103197"/>
                  <a:pt x="95250" y="107156"/>
                </a:cubicBezTo>
                <a:cubicBezTo>
                  <a:pt x="95250" y="111115"/>
                  <a:pt x="92065" y="114300"/>
                  <a:pt x="88106" y="114300"/>
                </a:cubicBezTo>
                <a:lnTo>
                  <a:pt x="64294" y="114300"/>
                </a:lnTo>
                <a:cubicBezTo>
                  <a:pt x="60335" y="114300"/>
                  <a:pt x="57150" y="111115"/>
                  <a:pt x="57150" y="107156"/>
                </a:cubicBezTo>
                <a:cubicBezTo>
                  <a:pt x="57150" y="103197"/>
                  <a:pt x="60335" y="100013"/>
                  <a:pt x="64294" y="100013"/>
                </a:cubicBezTo>
                <a:lnTo>
                  <a:pt x="71438" y="100013"/>
                </a:lnTo>
                <a:lnTo>
                  <a:pt x="71438" y="80962"/>
                </a:lnTo>
                <a:lnTo>
                  <a:pt x="64294" y="80962"/>
                </a:lnTo>
                <a:cubicBezTo>
                  <a:pt x="60335" y="80962"/>
                  <a:pt x="57150" y="77778"/>
                  <a:pt x="57150" y="73819"/>
                </a:cubicBezTo>
                <a:cubicBezTo>
                  <a:pt x="57150" y="69860"/>
                  <a:pt x="60335" y="66675"/>
                  <a:pt x="64294" y="66675"/>
                </a:cubicBezTo>
                <a:close/>
              </a:path>
            </a:pathLst>
          </a:custGeom>
          <a:solidFill>
            <a:srgbClr val="1E3A8A"/>
          </a:solidFill>
          <a:ln/>
        </p:spPr>
      </p:sp>
      <p:sp>
        <p:nvSpPr>
          <p:cNvPr id="44" name="Text 42"/>
          <p:cNvSpPr/>
          <p:nvPr/>
        </p:nvSpPr>
        <p:spPr>
          <a:xfrm>
            <a:off x="742950" y="5867400"/>
            <a:ext cx="10991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Nota metodológica:</a:t>
            </a:r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Test de Dunn con corrección de Bonferroni para múltiples comparaciones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0EA5E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PREGUNTA 2: PCA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E3A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Verificación de Supuestos para PCA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00050" y="1219200"/>
            <a:ext cx="5600700" cy="1905000"/>
          </a:xfrm>
          <a:custGeom>
            <a:avLst/>
            <a:gdLst/>
            <a:ahLst/>
            <a:cxnLst/>
            <a:rect l="l" t="t" r="r" b="b"/>
            <a:pathLst>
              <a:path w="5600700" h="1905000">
                <a:moveTo>
                  <a:pt x="38100" y="0"/>
                </a:moveTo>
                <a:lnTo>
                  <a:pt x="5524500" y="0"/>
                </a:lnTo>
                <a:cubicBezTo>
                  <a:pt x="5566556" y="0"/>
                  <a:pt x="5600700" y="34144"/>
                  <a:pt x="5600700" y="76200"/>
                </a:cubicBezTo>
                <a:lnTo>
                  <a:pt x="5600700" y="1828800"/>
                </a:lnTo>
                <a:cubicBezTo>
                  <a:pt x="5600700" y="1870856"/>
                  <a:pt x="5566556" y="1905000"/>
                  <a:pt x="5524500" y="1905000"/>
                </a:cubicBezTo>
                <a:lnTo>
                  <a:pt x="38100" y="1905000"/>
                </a:lnTo>
                <a:cubicBezTo>
                  <a:pt x="17072" y="1905000"/>
                  <a:pt x="0" y="1887928"/>
                  <a:pt x="0" y="1866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400050" y="1219200"/>
            <a:ext cx="38100" cy="1905000"/>
          </a:xfrm>
          <a:custGeom>
            <a:avLst/>
            <a:gdLst/>
            <a:ahLst/>
            <a:cxnLst/>
            <a:rect l="l" t="t" r="r" b="b"/>
            <a:pathLst>
              <a:path w="38100" h="1905000">
                <a:moveTo>
                  <a:pt x="38100" y="0"/>
                </a:moveTo>
                <a:lnTo>
                  <a:pt x="38100" y="0"/>
                </a:lnTo>
                <a:lnTo>
                  <a:pt x="38100" y="1905000"/>
                </a:lnTo>
                <a:lnTo>
                  <a:pt x="38100" y="1905000"/>
                </a:lnTo>
                <a:cubicBezTo>
                  <a:pt x="17072" y="1905000"/>
                  <a:pt x="0" y="1887928"/>
                  <a:pt x="0" y="1866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6" name="Shape 4"/>
          <p:cNvSpPr/>
          <p:nvPr/>
        </p:nvSpPr>
        <p:spPr>
          <a:xfrm>
            <a:off x="638175" y="14287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51983" y="94967"/>
                </a:moveTo>
                <a:lnTo>
                  <a:pt x="116265" y="152117"/>
                </a:lnTo>
                <a:cubicBezTo>
                  <a:pt x="114389" y="155109"/>
                  <a:pt x="111175" y="156984"/>
                  <a:pt x="107647" y="157163"/>
                </a:cubicBezTo>
                <a:cubicBezTo>
                  <a:pt x="104120" y="157341"/>
                  <a:pt x="100727" y="155734"/>
                  <a:pt x="98628" y="152876"/>
                </a:cubicBezTo>
                <a:lnTo>
                  <a:pt x="77197" y="124301"/>
                </a:lnTo>
                <a:cubicBezTo>
                  <a:pt x="73625" y="119569"/>
                  <a:pt x="74608" y="112871"/>
                  <a:pt x="79340" y="109299"/>
                </a:cubicBezTo>
                <a:cubicBezTo>
                  <a:pt x="84073" y="105727"/>
                  <a:pt x="90770" y="106710"/>
                  <a:pt x="94342" y="111443"/>
                </a:cubicBezTo>
                <a:lnTo>
                  <a:pt x="106397" y="127516"/>
                </a:lnTo>
                <a:lnTo>
                  <a:pt x="133811" y="83627"/>
                </a:lnTo>
                <a:cubicBezTo>
                  <a:pt x="136937" y="78626"/>
                  <a:pt x="143545" y="77063"/>
                  <a:pt x="148590" y="80233"/>
                </a:cubicBezTo>
                <a:cubicBezTo>
                  <a:pt x="153635" y="83403"/>
                  <a:pt x="155153" y="89967"/>
                  <a:pt x="151983" y="95012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7" name="Text 5"/>
          <p:cNvSpPr/>
          <p:nvPr/>
        </p:nvSpPr>
        <p:spPr>
          <a:xfrm>
            <a:off x="1009650" y="1409700"/>
            <a:ext cx="1447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Tamaño Muestral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09600" y="1790700"/>
            <a:ext cx="5200650" cy="800100"/>
          </a:xfrm>
          <a:custGeom>
            <a:avLst/>
            <a:gdLst/>
            <a:ahLst/>
            <a:cxnLst/>
            <a:rect l="l" t="t" r="r" b="b"/>
            <a:pathLst>
              <a:path w="5200650" h="800100">
                <a:moveTo>
                  <a:pt x="76202" y="0"/>
                </a:moveTo>
                <a:lnTo>
                  <a:pt x="5124448" y="0"/>
                </a:lnTo>
                <a:cubicBezTo>
                  <a:pt x="5166533" y="0"/>
                  <a:pt x="5200650" y="34117"/>
                  <a:pt x="5200650" y="76202"/>
                </a:cubicBezTo>
                <a:lnTo>
                  <a:pt x="5200650" y="723898"/>
                </a:lnTo>
                <a:cubicBezTo>
                  <a:pt x="5200650" y="765983"/>
                  <a:pt x="5166533" y="800100"/>
                  <a:pt x="5124448" y="800100"/>
                </a:cubicBezTo>
                <a:lnTo>
                  <a:pt x="76202" y="800100"/>
                </a:lnTo>
                <a:cubicBezTo>
                  <a:pt x="34117" y="800100"/>
                  <a:pt x="0" y="765983"/>
                  <a:pt x="0" y="7238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8FAFC"/>
          </a:solidFill>
          <a:ln/>
        </p:spPr>
      </p:sp>
      <p:sp>
        <p:nvSpPr>
          <p:cNvPr id="9" name="Text 7"/>
          <p:cNvSpPr/>
          <p:nvPr/>
        </p:nvSpPr>
        <p:spPr>
          <a:xfrm>
            <a:off x="723900" y="1943100"/>
            <a:ext cx="714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n/p ratio: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809827" y="1905000"/>
            <a:ext cx="10001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0B98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741 &gt;&gt; 5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23900" y="2286000"/>
            <a:ext cx="5038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25,192 / 34 = 741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09600" y="2705100"/>
            <a:ext cx="5276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Criterio: </a:t>
            </a:r>
            <a:pPr>
              <a:lnSpc>
                <a:spcPct val="130000"/>
              </a:lnSpc>
            </a:pPr>
            <a:r>
              <a:rPr lang="en-US" sz="1200" b="1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n/p &gt; 5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✓ Cumplido ampliamente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00050" y="3276600"/>
            <a:ext cx="5600700" cy="1905000"/>
          </a:xfrm>
          <a:custGeom>
            <a:avLst/>
            <a:gdLst/>
            <a:ahLst/>
            <a:cxnLst/>
            <a:rect l="l" t="t" r="r" b="b"/>
            <a:pathLst>
              <a:path w="5600700" h="1905000">
                <a:moveTo>
                  <a:pt x="38100" y="0"/>
                </a:moveTo>
                <a:lnTo>
                  <a:pt x="5524500" y="0"/>
                </a:lnTo>
                <a:cubicBezTo>
                  <a:pt x="5566556" y="0"/>
                  <a:pt x="5600700" y="34144"/>
                  <a:pt x="5600700" y="76200"/>
                </a:cubicBezTo>
                <a:lnTo>
                  <a:pt x="5600700" y="1828800"/>
                </a:lnTo>
                <a:cubicBezTo>
                  <a:pt x="5600700" y="1870856"/>
                  <a:pt x="5566556" y="1905000"/>
                  <a:pt x="5524500" y="1905000"/>
                </a:cubicBezTo>
                <a:lnTo>
                  <a:pt x="38100" y="1905000"/>
                </a:lnTo>
                <a:cubicBezTo>
                  <a:pt x="17072" y="1905000"/>
                  <a:pt x="0" y="1887928"/>
                  <a:pt x="0" y="1866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14" name="Shape 12"/>
          <p:cNvSpPr/>
          <p:nvPr/>
        </p:nvSpPr>
        <p:spPr>
          <a:xfrm>
            <a:off x="400050" y="3276600"/>
            <a:ext cx="38100" cy="1905000"/>
          </a:xfrm>
          <a:custGeom>
            <a:avLst/>
            <a:gdLst/>
            <a:ahLst/>
            <a:cxnLst/>
            <a:rect l="l" t="t" r="r" b="b"/>
            <a:pathLst>
              <a:path w="38100" h="1905000">
                <a:moveTo>
                  <a:pt x="38100" y="0"/>
                </a:moveTo>
                <a:lnTo>
                  <a:pt x="38100" y="0"/>
                </a:lnTo>
                <a:lnTo>
                  <a:pt x="38100" y="1905000"/>
                </a:lnTo>
                <a:lnTo>
                  <a:pt x="38100" y="1905000"/>
                </a:lnTo>
                <a:cubicBezTo>
                  <a:pt x="17072" y="1905000"/>
                  <a:pt x="0" y="1887928"/>
                  <a:pt x="0" y="1866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15" name="Shape 13"/>
          <p:cNvSpPr/>
          <p:nvPr/>
        </p:nvSpPr>
        <p:spPr>
          <a:xfrm>
            <a:off x="638175" y="34861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51983" y="94967"/>
                </a:moveTo>
                <a:lnTo>
                  <a:pt x="116265" y="152117"/>
                </a:lnTo>
                <a:cubicBezTo>
                  <a:pt x="114389" y="155109"/>
                  <a:pt x="111175" y="156984"/>
                  <a:pt x="107647" y="157163"/>
                </a:cubicBezTo>
                <a:cubicBezTo>
                  <a:pt x="104120" y="157341"/>
                  <a:pt x="100727" y="155734"/>
                  <a:pt x="98628" y="152876"/>
                </a:cubicBezTo>
                <a:lnTo>
                  <a:pt x="77197" y="124301"/>
                </a:lnTo>
                <a:cubicBezTo>
                  <a:pt x="73625" y="119569"/>
                  <a:pt x="74608" y="112871"/>
                  <a:pt x="79340" y="109299"/>
                </a:cubicBezTo>
                <a:cubicBezTo>
                  <a:pt x="84073" y="105727"/>
                  <a:pt x="90770" y="106710"/>
                  <a:pt x="94342" y="111443"/>
                </a:cubicBezTo>
                <a:lnTo>
                  <a:pt x="106397" y="127516"/>
                </a:lnTo>
                <a:lnTo>
                  <a:pt x="133811" y="83627"/>
                </a:lnTo>
                <a:cubicBezTo>
                  <a:pt x="136937" y="78626"/>
                  <a:pt x="143545" y="77063"/>
                  <a:pt x="148590" y="80233"/>
                </a:cubicBezTo>
                <a:cubicBezTo>
                  <a:pt x="153635" y="83403"/>
                  <a:pt x="155153" y="89967"/>
                  <a:pt x="151983" y="95012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16" name="Text 14"/>
          <p:cNvSpPr/>
          <p:nvPr/>
        </p:nvSpPr>
        <p:spPr>
          <a:xfrm>
            <a:off x="1009650" y="3467100"/>
            <a:ext cx="2085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Correlaciones Suficientes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09600" y="3848100"/>
            <a:ext cx="5200650" cy="800100"/>
          </a:xfrm>
          <a:custGeom>
            <a:avLst/>
            <a:gdLst/>
            <a:ahLst/>
            <a:cxnLst/>
            <a:rect l="l" t="t" r="r" b="b"/>
            <a:pathLst>
              <a:path w="5200650" h="800100">
                <a:moveTo>
                  <a:pt x="76202" y="0"/>
                </a:moveTo>
                <a:lnTo>
                  <a:pt x="5124448" y="0"/>
                </a:lnTo>
                <a:cubicBezTo>
                  <a:pt x="5166533" y="0"/>
                  <a:pt x="5200650" y="34117"/>
                  <a:pt x="5200650" y="76202"/>
                </a:cubicBezTo>
                <a:lnTo>
                  <a:pt x="5200650" y="723898"/>
                </a:lnTo>
                <a:cubicBezTo>
                  <a:pt x="5200650" y="765983"/>
                  <a:pt x="5166533" y="800100"/>
                  <a:pt x="5124448" y="800100"/>
                </a:cubicBezTo>
                <a:lnTo>
                  <a:pt x="76202" y="800100"/>
                </a:lnTo>
                <a:cubicBezTo>
                  <a:pt x="34117" y="800100"/>
                  <a:pt x="0" y="765983"/>
                  <a:pt x="0" y="7238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8FAFC"/>
          </a:solidFill>
          <a:ln/>
        </p:spPr>
      </p:sp>
      <p:sp>
        <p:nvSpPr>
          <p:cNvPr id="18" name="Text 16"/>
          <p:cNvSpPr/>
          <p:nvPr/>
        </p:nvSpPr>
        <p:spPr>
          <a:xfrm>
            <a:off x="723900" y="4000500"/>
            <a:ext cx="1314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Variables |r| &gt; 0.7: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472113" y="3962400"/>
            <a:ext cx="342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0B98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14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23900" y="4343400"/>
            <a:ext cx="5038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Correlación máxima: </a:t>
            </a:r>
            <a:pPr>
              <a:lnSpc>
                <a:spcPct val="120000"/>
              </a:lnSpc>
            </a:pPr>
            <a:r>
              <a:rPr lang="en-US" sz="1050" b="1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 = 0.997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09600" y="4762500"/>
            <a:ext cx="5276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num_root ↔ num_compromised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210300" y="1219200"/>
            <a:ext cx="5600700" cy="1638300"/>
          </a:xfrm>
          <a:custGeom>
            <a:avLst/>
            <a:gdLst/>
            <a:ahLst/>
            <a:cxnLst/>
            <a:rect l="l" t="t" r="r" b="b"/>
            <a:pathLst>
              <a:path w="5600700" h="1638300">
                <a:moveTo>
                  <a:pt x="38100" y="0"/>
                </a:moveTo>
                <a:lnTo>
                  <a:pt x="5524503" y="0"/>
                </a:lnTo>
                <a:cubicBezTo>
                  <a:pt x="5566585" y="0"/>
                  <a:pt x="5600700" y="34115"/>
                  <a:pt x="5600700" y="76197"/>
                </a:cubicBezTo>
                <a:lnTo>
                  <a:pt x="5600700" y="1562103"/>
                </a:lnTo>
                <a:cubicBezTo>
                  <a:pt x="5600700" y="1604185"/>
                  <a:pt x="5566585" y="1638300"/>
                  <a:pt x="5524503" y="1638300"/>
                </a:cubicBezTo>
                <a:lnTo>
                  <a:pt x="38100" y="1638300"/>
                </a:lnTo>
                <a:cubicBezTo>
                  <a:pt x="17072" y="1638300"/>
                  <a:pt x="0" y="1621228"/>
                  <a:pt x="0" y="1600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23" name="Shape 21"/>
          <p:cNvSpPr/>
          <p:nvPr/>
        </p:nvSpPr>
        <p:spPr>
          <a:xfrm>
            <a:off x="6210300" y="1219200"/>
            <a:ext cx="38100" cy="1638300"/>
          </a:xfrm>
          <a:custGeom>
            <a:avLst/>
            <a:gdLst/>
            <a:ahLst/>
            <a:cxnLst/>
            <a:rect l="l" t="t" r="r" b="b"/>
            <a:pathLst>
              <a:path w="38100" h="1638300">
                <a:moveTo>
                  <a:pt x="38100" y="0"/>
                </a:moveTo>
                <a:lnTo>
                  <a:pt x="38100" y="0"/>
                </a:lnTo>
                <a:lnTo>
                  <a:pt x="38100" y="1638300"/>
                </a:lnTo>
                <a:lnTo>
                  <a:pt x="38100" y="1638300"/>
                </a:lnTo>
                <a:cubicBezTo>
                  <a:pt x="17072" y="1638300"/>
                  <a:pt x="0" y="1621228"/>
                  <a:pt x="0" y="1600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24" name="Shape 22"/>
          <p:cNvSpPr/>
          <p:nvPr/>
        </p:nvSpPr>
        <p:spPr>
          <a:xfrm>
            <a:off x="6448425" y="14287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51983" y="94967"/>
                </a:moveTo>
                <a:lnTo>
                  <a:pt x="116265" y="152117"/>
                </a:lnTo>
                <a:cubicBezTo>
                  <a:pt x="114389" y="155109"/>
                  <a:pt x="111175" y="156984"/>
                  <a:pt x="107647" y="157163"/>
                </a:cubicBezTo>
                <a:cubicBezTo>
                  <a:pt x="104120" y="157341"/>
                  <a:pt x="100727" y="155734"/>
                  <a:pt x="98628" y="152876"/>
                </a:cubicBezTo>
                <a:lnTo>
                  <a:pt x="77197" y="124301"/>
                </a:lnTo>
                <a:cubicBezTo>
                  <a:pt x="73625" y="119569"/>
                  <a:pt x="74608" y="112871"/>
                  <a:pt x="79340" y="109299"/>
                </a:cubicBezTo>
                <a:cubicBezTo>
                  <a:pt x="84073" y="105727"/>
                  <a:pt x="90770" y="106710"/>
                  <a:pt x="94342" y="111443"/>
                </a:cubicBezTo>
                <a:lnTo>
                  <a:pt x="106397" y="127516"/>
                </a:lnTo>
                <a:lnTo>
                  <a:pt x="133811" y="83627"/>
                </a:lnTo>
                <a:cubicBezTo>
                  <a:pt x="136937" y="78626"/>
                  <a:pt x="143545" y="77063"/>
                  <a:pt x="148590" y="80233"/>
                </a:cubicBezTo>
                <a:cubicBezTo>
                  <a:pt x="153635" y="83403"/>
                  <a:pt x="155153" y="89967"/>
                  <a:pt x="151983" y="95012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25" name="Text 23"/>
          <p:cNvSpPr/>
          <p:nvPr/>
        </p:nvSpPr>
        <p:spPr>
          <a:xfrm>
            <a:off x="6819900" y="1409700"/>
            <a:ext cx="2400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 Multicolinealidad Perfecta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419850" y="1790700"/>
            <a:ext cx="5200650" cy="533400"/>
          </a:xfrm>
          <a:custGeom>
            <a:avLst/>
            <a:gdLst/>
            <a:ahLst/>
            <a:cxnLst/>
            <a:rect l="l" t="t" r="r" b="b"/>
            <a:pathLst>
              <a:path w="5200650" h="533400">
                <a:moveTo>
                  <a:pt x="76202" y="0"/>
                </a:moveTo>
                <a:lnTo>
                  <a:pt x="5124448" y="0"/>
                </a:lnTo>
                <a:cubicBezTo>
                  <a:pt x="5166533" y="0"/>
                  <a:pt x="5200650" y="34117"/>
                  <a:pt x="5200650" y="76202"/>
                </a:cubicBezTo>
                <a:lnTo>
                  <a:pt x="5200650" y="457198"/>
                </a:lnTo>
                <a:cubicBezTo>
                  <a:pt x="5200650" y="499283"/>
                  <a:pt x="5166533" y="533400"/>
                  <a:pt x="512444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8FAFC"/>
          </a:solidFill>
          <a:ln/>
        </p:spPr>
      </p:sp>
      <p:sp>
        <p:nvSpPr>
          <p:cNvPr id="27" name="Text 25"/>
          <p:cNvSpPr/>
          <p:nvPr/>
        </p:nvSpPr>
        <p:spPr>
          <a:xfrm>
            <a:off x="6534150" y="1943100"/>
            <a:ext cx="828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Máximo |r|: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0912227" y="1905000"/>
            <a:ext cx="7048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0B98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0.997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419850" y="2438400"/>
            <a:ext cx="5276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Ningún par con </a:t>
            </a:r>
            <a:pPr>
              <a:lnSpc>
                <a:spcPct val="130000"/>
              </a:lnSpc>
            </a:pPr>
            <a:r>
              <a:rPr lang="en-US" sz="1200" b="1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|r| ≥ 0.999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✓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210300" y="3009900"/>
            <a:ext cx="5600700" cy="1257300"/>
          </a:xfrm>
          <a:custGeom>
            <a:avLst/>
            <a:gdLst/>
            <a:ahLst/>
            <a:cxnLst/>
            <a:rect l="l" t="t" r="r" b="b"/>
            <a:pathLst>
              <a:path w="5600700" h="1257300">
                <a:moveTo>
                  <a:pt x="38100" y="0"/>
                </a:moveTo>
                <a:lnTo>
                  <a:pt x="5524495" y="0"/>
                </a:lnTo>
                <a:cubicBezTo>
                  <a:pt x="5566582" y="0"/>
                  <a:pt x="5600700" y="34118"/>
                  <a:pt x="5600700" y="76205"/>
                </a:cubicBezTo>
                <a:lnTo>
                  <a:pt x="5600700" y="1181095"/>
                </a:lnTo>
                <a:cubicBezTo>
                  <a:pt x="5600700" y="1223182"/>
                  <a:pt x="5566582" y="1257300"/>
                  <a:pt x="5524495" y="1257300"/>
                </a:cubicBezTo>
                <a:lnTo>
                  <a:pt x="38100" y="1257300"/>
                </a:lnTo>
                <a:cubicBezTo>
                  <a:pt x="17072" y="1257300"/>
                  <a:pt x="0" y="1240228"/>
                  <a:pt x="0" y="1219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31" name="Shape 29"/>
          <p:cNvSpPr/>
          <p:nvPr/>
        </p:nvSpPr>
        <p:spPr>
          <a:xfrm>
            <a:off x="6210300" y="3009900"/>
            <a:ext cx="38100" cy="1257300"/>
          </a:xfrm>
          <a:custGeom>
            <a:avLst/>
            <a:gdLst/>
            <a:ahLst/>
            <a:cxnLst/>
            <a:rect l="l" t="t" r="r" b="b"/>
            <a:pathLst>
              <a:path w="38100" h="1257300">
                <a:moveTo>
                  <a:pt x="38100" y="0"/>
                </a:moveTo>
                <a:lnTo>
                  <a:pt x="38100" y="0"/>
                </a:lnTo>
                <a:lnTo>
                  <a:pt x="38100" y="1257300"/>
                </a:lnTo>
                <a:lnTo>
                  <a:pt x="38100" y="1257300"/>
                </a:lnTo>
                <a:cubicBezTo>
                  <a:pt x="17072" y="1257300"/>
                  <a:pt x="0" y="1240228"/>
                  <a:pt x="0" y="1219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32" name="Shape 30"/>
          <p:cNvSpPr/>
          <p:nvPr/>
        </p:nvSpPr>
        <p:spPr>
          <a:xfrm>
            <a:off x="6448425" y="32194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51983" y="94967"/>
                </a:moveTo>
                <a:lnTo>
                  <a:pt x="116265" y="152117"/>
                </a:lnTo>
                <a:cubicBezTo>
                  <a:pt x="114389" y="155109"/>
                  <a:pt x="111175" y="156984"/>
                  <a:pt x="107647" y="157163"/>
                </a:cubicBezTo>
                <a:cubicBezTo>
                  <a:pt x="104120" y="157341"/>
                  <a:pt x="100727" y="155734"/>
                  <a:pt x="98628" y="152876"/>
                </a:cubicBezTo>
                <a:lnTo>
                  <a:pt x="77197" y="124301"/>
                </a:lnTo>
                <a:cubicBezTo>
                  <a:pt x="73625" y="119569"/>
                  <a:pt x="74608" y="112871"/>
                  <a:pt x="79340" y="109299"/>
                </a:cubicBezTo>
                <a:cubicBezTo>
                  <a:pt x="84073" y="105727"/>
                  <a:pt x="90770" y="106710"/>
                  <a:pt x="94342" y="111443"/>
                </a:cubicBezTo>
                <a:lnTo>
                  <a:pt x="106397" y="127516"/>
                </a:lnTo>
                <a:lnTo>
                  <a:pt x="133811" y="83627"/>
                </a:lnTo>
                <a:cubicBezTo>
                  <a:pt x="136937" y="78626"/>
                  <a:pt x="143545" y="77063"/>
                  <a:pt x="148590" y="80233"/>
                </a:cubicBezTo>
                <a:cubicBezTo>
                  <a:pt x="153635" y="83403"/>
                  <a:pt x="155153" y="89967"/>
                  <a:pt x="151983" y="95012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33" name="Text 31"/>
          <p:cNvSpPr/>
          <p:nvPr/>
        </p:nvSpPr>
        <p:spPr>
          <a:xfrm>
            <a:off x="6819900" y="3200400"/>
            <a:ext cx="885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Linealidad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419850" y="3581400"/>
            <a:ext cx="52768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Verificación visual mediante scatterplots confirma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relaciones lineales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entre variables.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400050" y="5638800"/>
            <a:ext cx="11410950" cy="838200"/>
          </a:xfrm>
          <a:custGeom>
            <a:avLst/>
            <a:gdLst/>
            <a:ahLst/>
            <a:cxnLst/>
            <a:rect l="l" t="t" r="r" b="b"/>
            <a:pathLst>
              <a:path w="11410950" h="838200">
                <a:moveTo>
                  <a:pt x="38100" y="0"/>
                </a:moveTo>
                <a:lnTo>
                  <a:pt x="11334749" y="0"/>
                </a:lnTo>
                <a:cubicBezTo>
                  <a:pt x="11376834" y="0"/>
                  <a:pt x="11410950" y="34116"/>
                  <a:pt x="11410950" y="76201"/>
                </a:cubicBezTo>
                <a:lnTo>
                  <a:pt x="11410950" y="761999"/>
                </a:lnTo>
                <a:cubicBezTo>
                  <a:pt x="11410950" y="804084"/>
                  <a:pt x="11376834" y="838200"/>
                  <a:pt x="11334749" y="838200"/>
                </a:cubicBezTo>
                <a:lnTo>
                  <a:pt x="38100" y="838200"/>
                </a:lnTo>
                <a:cubicBezTo>
                  <a:pt x="17058" y="838200"/>
                  <a:pt x="0" y="821142"/>
                  <a:pt x="0" y="800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0B981">
              <a:alpha val="10196"/>
            </a:srgbClr>
          </a:solidFill>
          <a:ln/>
        </p:spPr>
      </p:sp>
      <p:sp>
        <p:nvSpPr>
          <p:cNvPr id="36" name="Shape 34"/>
          <p:cNvSpPr/>
          <p:nvPr/>
        </p:nvSpPr>
        <p:spPr>
          <a:xfrm>
            <a:off x="400050" y="5638800"/>
            <a:ext cx="38100" cy="838200"/>
          </a:xfrm>
          <a:custGeom>
            <a:avLst/>
            <a:gdLst/>
            <a:ahLst/>
            <a:cxnLst/>
            <a:rect l="l" t="t" r="r" b="b"/>
            <a:pathLst>
              <a:path w="38100" h="838200">
                <a:moveTo>
                  <a:pt x="38100" y="0"/>
                </a:moveTo>
                <a:lnTo>
                  <a:pt x="38100" y="0"/>
                </a:lnTo>
                <a:lnTo>
                  <a:pt x="38100" y="838200"/>
                </a:lnTo>
                <a:lnTo>
                  <a:pt x="38100" y="838200"/>
                </a:lnTo>
                <a:cubicBezTo>
                  <a:pt x="17072" y="838200"/>
                  <a:pt x="0" y="821128"/>
                  <a:pt x="0" y="800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37" name="Shape 35"/>
          <p:cNvSpPr/>
          <p:nvPr/>
        </p:nvSpPr>
        <p:spPr>
          <a:xfrm>
            <a:off x="645319" y="5915025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139471" y="37281"/>
                </a:moveTo>
                <a:cubicBezTo>
                  <a:pt x="145275" y="29301"/>
                  <a:pt x="143489" y="18138"/>
                  <a:pt x="135508" y="12334"/>
                </a:cubicBezTo>
                <a:cubicBezTo>
                  <a:pt x="127527" y="6530"/>
                  <a:pt x="116365" y="8316"/>
                  <a:pt x="110561" y="16297"/>
                </a:cubicBezTo>
                <a:lnTo>
                  <a:pt x="51402" y="97613"/>
                </a:lnTo>
                <a:lnTo>
                  <a:pt x="30473" y="76684"/>
                </a:lnTo>
                <a:cubicBezTo>
                  <a:pt x="23496" y="69707"/>
                  <a:pt x="12167" y="69707"/>
                  <a:pt x="5190" y="76684"/>
                </a:cubicBezTo>
                <a:cubicBezTo>
                  <a:pt x="-1786" y="83660"/>
                  <a:pt x="-1786" y="94990"/>
                  <a:pt x="5190" y="101966"/>
                </a:cubicBezTo>
                <a:lnTo>
                  <a:pt x="40909" y="137685"/>
                </a:lnTo>
                <a:cubicBezTo>
                  <a:pt x="44593" y="141368"/>
                  <a:pt x="49727" y="143266"/>
                  <a:pt x="54918" y="142875"/>
                </a:cubicBezTo>
                <a:cubicBezTo>
                  <a:pt x="60108" y="142484"/>
                  <a:pt x="64908" y="139805"/>
                  <a:pt x="67977" y="135564"/>
                </a:cubicBezTo>
                <a:lnTo>
                  <a:pt x="139415" y="37337"/>
                </a:lnTo>
                <a:close/>
                <a:moveTo>
                  <a:pt x="210908" y="113184"/>
                </a:moveTo>
                <a:cubicBezTo>
                  <a:pt x="216712" y="105203"/>
                  <a:pt x="214926" y="94041"/>
                  <a:pt x="206946" y="88236"/>
                </a:cubicBezTo>
                <a:cubicBezTo>
                  <a:pt x="198965" y="82432"/>
                  <a:pt x="187802" y="84218"/>
                  <a:pt x="181998" y="92199"/>
                </a:cubicBezTo>
                <a:lnTo>
                  <a:pt x="87120" y="222628"/>
                </a:lnTo>
                <a:lnTo>
                  <a:pt x="48332" y="183840"/>
                </a:lnTo>
                <a:cubicBezTo>
                  <a:pt x="41356" y="176864"/>
                  <a:pt x="30026" y="176864"/>
                  <a:pt x="23050" y="183840"/>
                </a:cubicBezTo>
                <a:cubicBezTo>
                  <a:pt x="16073" y="190816"/>
                  <a:pt x="16073" y="202146"/>
                  <a:pt x="23050" y="209122"/>
                </a:cubicBezTo>
                <a:lnTo>
                  <a:pt x="76628" y="262700"/>
                </a:lnTo>
                <a:cubicBezTo>
                  <a:pt x="80311" y="266384"/>
                  <a:pt x="85446" y="268281"/>
                  <a:pt x="90636" y="267891"/>
                </a:cubicBezTo>
                <a:cubicBezTo>
                  <a:pt x="95827" y="267500"/>
                  <a:pt x="100626" y="264821"/>
                  <a:pt x="103696" y="260579"/>
                </a:cubicBezTo>
                <a:lnTo>
                  <a:pt x="210852" y="113240"/>
                </a:ln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38" name="Text 36"/>
          <p:cNvSpPr/>
          <p:nvPr/>
        </p:nvSpPr>
        <p:spPr>
          <a:xfrm>
            <a:off x="1042988" y="5810250"/>
            <a:ext cx="2381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Conclusión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1042988" y="6076950"/>
            <a:ext cx="2362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TODOS los supuestos cumplidos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041035" y="5791200"/>
            <a:ext cx="3619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lang="en-US" sz="1800" b="1" dirty="0">
                <a:solidFill>
                  <a:srgbClr val="10B98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PCA APROPIADO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079135" y="6096000"/>
            <a:ext cx="3581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200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Proceder con análisis de componentes principales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0EA5E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RESULTADOS P2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572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1E3A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Reducción Dimensional y Componentes Principales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066800"/>
            <a:ext cx="5076825" cy="1457325"/>
          </a:xfrm>
          <a:custGeom>
            <a:avLst/>
            <a:gdLst/>
            <a:ahLst/>
            <a:cxnLst/>
            <a:rect l="l" t="t" r="r" b="b"/>
            <a:pathLst>
              <a:path w="5076825" h="1457325">
                <a:moveTo>
                  <a:pt x="76204" y="0"/>
                </a:moveTo>
                <a:lnTo>
                  <a:pt x="5000621" y="0"/>
                </a:lnTo>
                <a:cubicBezTo>
                  <a:pt x="5042708" y="0"/>
                  <a:pt x="5076825" y="34117"/>
                  <a:pt x="5076825" y="76204"/>
                </a:cubicBezTo>
                <a:lnTo>
                  <a:pt x="5076825" y="1381121"/>
                </a:lnTo>
                <a:cubicBezTo>
                  <a:pt x="5076825" y="1423208"/>
                  <a:pt x="5042708" y="1457325"/>
                  <a:pt x="5000621" y="1457325"/>
                </a:cubicBezTo>
                <a:lnTo>
                  <a:pt x="76204" y="1457325"/>
                </a:lnTo>
                <a:cubicBezTo>
                  <a:pt x="34117" y="1457325"/>
                  <a:pt x="0" y="1423208"/>
                  <a:pt x="0" y="1381121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1E3A8A"/>
          </a:soli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495300" y="1181100"/>
            <a:ext cx="1762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1F5F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Reducción Alcanzada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84415" y="12001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03597" y="100013"/>
                </a:moveTo>
                <a:lnTo>
                  <a:pt x="139303" y="100013"/>
                </a:lnTo>
                <a:cubicBezTo>
                  <a:pt x="133365" y="100013"/>
                  <a:pt x="128588" y="95235"/>
                  <a:pt x="128588" y="89297"/>
                </a:cubicBezTo>
                <a:lnTo>
                  <a:pt x="128588" y="25003"/>
                </a:lnTo>
                <a:cubicBezTo>
                  <a:pt x="128588" y="20672"/>
                  <a:pt x="131177" y="16743"/>
                  <a:pt x="135195" y="15091"/>
                </a:cubicBezTo>
                <a:cubicBezTo>
                  <a:pt x="139214" y="13439"/>
                  <a:pt x="143813" y="14377"/>
                  <a:pt x="146893" y="17413"/>
                </a:cubicBezTo>
                <a:lnTo>
                  <a:pt x="164753" y="35272"/>
                </a:lnTo>
                <a:lnTo>
                  <a:pt x="197525" y="2500"/>
                </a:lnTo>
                <a:cubicBezTo>
                  <a:pt x="199132" y="893"/>
                  <a:pt x="201320" y="0"/>
                  <a:pt x="203597" y="0"/>
                </a:cubicBezTo>
                <a:cubicBezTo>
                  <a:pt x="205874" y="0"/>
                  <a:pt x="208062" y="893"/>
                  <a:pt x="209714" y="2545"/>
                </a:cubicBezTo>
                <a:lnTo>
                  <a:pt x="226100" y="18931"/>
                </a:lnTo>
                <a:cubicBezTo>
                  <a:pt x="227707" y="20538"/>
                  <a:pt x="228600" y="22726"/>
                  <a:pt x="228600" y="25003"/>
                </a:cubicBezTo>
                <a:cubicBezTo>
                  <a:pt x="228600" y="27280"/>
                  <a:pt x="227707" y="29468"/>
                  <a:pt x="226055" y="31120"/>
                </a:cubicBezTo>
                <a:lnTo>
                  <a:pt x="193328" y="63847"/>
                </a:lnTo>
                <a:lnTo>
                  <a:pt x="211187" y="81707"/>
                </a:lnTo>
                <a:cubicBezTo>
                  <a:pt x="214268" y="84787"/>
                  <a:pt x="215161" y="89386"/>
                  <a:pt x="213509" y="93405"/>
                </a:cubicBezTo>
                <a:cubicBezTo>
                  <a:pt x="211857" y="97423"/>
                  <a:pt x="207928" y="100013"/>
                  <a:pt x="203597" y="100013"/>
                </a:cubicBezTo>
                <a:close/>
                <a:moveTo>
                  <a:pt x="203597" y="128588"/>
                </a:moveTo>
                <a:cubicBezTo>
                  <a:pt x="207928" y="128588"/>
                  <a:pt x="211857" y="131177"/>
                  <a:pt x="213509" y="135195"/>
                </a:cubicBezTo>
                <a:cubicBezTo>
                  <a:pt x="215161" y="139214"/>
                  <a:pt x="214268" y="143813"/>
                  <a:pt x="211187" y="146893"/>
                </a:cubicBezTo>
                <a:lnTo>
                  <a:pt x="193328" y="164753"/>
                </a:lnTo>
                <a:lnTo>
                  <a:pt x="226100" y="197525"/>
                </a:lnTo>
                <a:cubicBezTo>
                  <a:pt x="227707" y="199132"/>
                  <a:pt x="228645" y="201320"/>
                  <a:pt x="228645" y="203642"/>
                </a:cubicBezTo>
                <a:cubicBezTo>
                  <a:pt x="228645" y="205963"/>
                  <a:pt x="227752" y="208106"/>
                  <a:pt x="226100" y="209758"/>
                </a:cubicBezTo>
                <a:lnTo>
                  <a:pt x="209714" y="226144"/>
                </a:lnTo>
                <a:cubicBezTo>
                  <a:pt x="208062" y="227707"/>
                  <a:pt x="205874" y="228600"/>
                  <a:pt x="203597" y="228600"/>
                </a:cubicBezTo>
                <a:cubicBezTo>
                  <a:pt x="201320" y="228600"/>
                  <a:pt x="199132" y="227707"/>
                  <a:pt x="197480" y="226055"/>
                </a:cubicBezTo>
                <a:lnTo>
                  <a:pt x="164753" y="193328"/>
                </a:lnTo>
                <a:lnTo>
                  <a:pt x="146893" y="211187"/>
                </a:lnTo>
                <a:cubicBezTo>
                  <a:pt x="143813" y="214268"/>
                  <a:pt x="139214" y="215161"/>
                  <a:pt x="135195" y="213509"/>
                </a:cubicBezTo>
                <a:cubicBezTo>
                  <a:pt x="131177" y="211857"/>
                  <a:pt x="128588" y="207928"/>
                  <a:pt x="128588" y="203597"/>
                </a:cubicBezTo>
                <a:lnTo>
                  <a:pt x="128588" y="139303"/>
                </a:lnTo>
                <a:cubicBezTo>
                  <a:pt x="128588" y="133365"/>
                  <a:pt x="133365" y="128588"/>
                  <a:pt x="139303" y="128588"/>
                </a:cubicBezTo>
                <a:lnTo>
                  <a:pt x="203597" y="128588"/>
                </a:lnTo>
                <a:close/>
                <a:moveTo>
                  <a:pt x="89297" y="128588"/>
                </a:moveTo>
                <a:cubicBezTo>
                  <a:pt x="95235" y="128588"/>
                  <a:pt x="100013" y="133365"/>
                  <a:pt x="100013" y="139303"/>
                </a:cubicBezTo>
                <a:lnTo>
                  <a:pt x="100013" y="203597"/>
                </a:lnTo>
                <a:cubicBezTo>
                  <a:pt x="100013" y="207928"/>
                  <a:pt x="97423" y="211857"/>
                  <a:pt x="93405" y="213509"/>
                </a:cubicBezTo>
                <a:cubicBezTo>
                  <a:pt x="89386" y="215161"/>
                  <a:pt x="84787" y="214268"/>
                  <a:pt x="81707" y="211187"/>
                </a:cubicBezTo>
                <a:lnTo>
                  <a:pt x="63847" y="193328"/>
                </a:lnTo>
                <a:lnTo>
                  <a:pt x="31075" y="226100"/>
                </a:lnTo>
                <a:cubicBezTo>
                  <a:pt x="29468" y="227707"/>
                  <a:pt x="27280" y="228600"/>
                  <a:pt x="25003" y="228600"/>
                </a:cubicBezTo>
                <a:cubicBezTo>
                  <a:pt x="22726" y="228600"/>
                  <a:pt x="20538" y="227707"/>
                  <a:pt x="18886" y="226055"/>
                </a:cubicBezTo>
                <a:lnTo>
                  <a:pt x="2545" y="209714"/>
                </a:lnTo>
                <a:cubicBezTo>
                  <a:pt x="893" y="208062"/>
                  <a:pt x="0" y="205874"/>
                  <a:pt x="0" y="203597"/>
                </a:cubicBezTo>
                <a:cubicBezTo>
                  <a:pt x="0" y="201320"/>
                  <a:pt x="893" y="199132"/>
                  <a:pt x="2545" y="197480"/>
                </a:cubicBezTo>
                <a:lnTo>
                  <a:pt x="35272" y="164753"/>
                </a:lnTo>
                <a:lnTo>
                  <a:pt x="17413" y="146893"/>
                </a:lnTo>
                <a:cubicBezTo>
                  <a:pt x="14332" y="143813"/>
                  <a:pt x="13439" y="139214"/>
                  <a:pt x="15091" y="135195"/>
                </a:cubicBezTo>
                <a:cubicBezTo>
                  <a:pt x="16743" y="131177"/>
                  <a:pt x="20672" y="128588"/>
                  <a:pt x="25003" y="128588"/>
                </a:cubicBezTo>
                <a:lnTo>
                  <a:pt x="89297" y="128588"/>
                </a:lnTo>
                <a:close/>
                <a:moveTo>
                  <a:pt x="25003" y="100013"/>
                </a:moveTo>
                <a:cubicBezTo>
                  <a:pt x="20672" y="100013"/>
                  <a:pt x="16743" y="97423"/>
                  <a:pt x="15091" y="93405"/>
                </a:cubicBezTo>
                <a:cubicBezTo>
                  <a:pt x="13439" y="89386"/>
                  <a:pt x="14377" y="84787"/>
                  <a:pt x="17413" y="81707"/>
                </a:cubicBezTo>
                <a:lnTo>
                  <a:pt x="35272" y="63847"/>
                </a:lnTo>
                <a:lnTo>
                  <a:pt x="2545" y="31120"/>
                </a:lnTo>
                <a:cubicBezTo>
                  <a:pt x="893" y="29468"/>
                  <a:pt x="0" y="27280"/>
                  <a:pt x="0" y="25003"/>
                </a:cubicBezTo>
                <a:cubicBezTo>
                  <a:pt x="0" y="22726"/>
                  <a:pt x="893" y="20538"/>
                  <a:pt x="2545" y="18886"/>
                </a:cubicBezTo>
                <a:lnTo>
                  <a:pt x="18886" y="2545"/>
                </a:lnTo>
                <a:cubicBezTo>
                  <a:pt x="20538" y="893"/>
                  <a:pt x="22726" y="0"/>
                  <a:pt x="25003" y="0"/>
                </a:cubicBezTo>
                <a:cubicBezTo>
                  <a:pt x="27280" y="0"/>
                  <a:pt x="29468" y="893"/>
                  <a:pt x="31120" y="2545"/>
                </a:cubicBezTo>
                <a:lnTo>
                  <a:pt x="63847" y="35272"/>
                </a:lnTo>
                <a:lnTo>
                  <a:pt x="81707" y="17413"/>
                </a:lnTo>
                <a:cubicBezTo>
                  <a:pt x="84787" y="14332"/>
                  <a:pt x="89386" y="13439"/>
                  <a:pt x="93405" y="15091"/>
                </a:cubicBezTo>
                <a:cubicBezTo>
                  <a:pt x="97423" y="16743"/>
                  <a:pt x="100013" y="20672"/>
                  <a:pt x="100013" y="25003"/>
                </a:cubicBezTo>
                <a:lnTo>
                  <a:pt x="100013" y="89297"/>
                </a:lnTo>
                <a:cubicBezTo>
                  <a:pt x="100013" y="95235"/>
                  <a:pt x="95235" y="100013"/>
                  <a:pt x="89297" y="100013"/>
                </a:cubicBezTo>
                <a:lnTo>
                  <a:pt x="25003" y="100013"/>
                </a:lnTo>
                <a:close/>
              </a:path>
            </a:pathLst>
          </a:custGeom>
          <a:solidFill>
            <a:srgbClr val="0EA5E9"/>
          </a:solidFill>
          <a:ln/>
        </p:spPr>
      </p:sp>
      <p:sp>
        <p:nvSpPr>
          <p:cNvPr id="7" name="Text 5"/>
          <p:cNvSpPr/>
          <p:nvPr/>
        </p:nvSpPr>
        <p:spPr>
          <a:xfrm>
            <a:off x="1766739" y="1485900"/>
            <a:ext cx="7620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F1F5F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34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800076" y="1828800"/>
            <a:ext cx="695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1F5F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variables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2637458" y="16573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0EA5E9"/>
          </a:solidFill>
          <a:ln/>
        </p:spPr>
      </p:sp>
      <p:sp>
        <p:nvSpPr>
          <p:cNvPr id="10" name="Text 8"/>
          <p:cNvSpPr/>
          <p:nvPr/>
        </p:nvSpPr>
        <p:spPr>
          <a:xfrm>
            <a:off x="2975595" y="1485900"/>
            <a:ext cx="10953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0EA5E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3008933" y="1828800"/>
            <a:ext cx="1028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1F5F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componentes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95300" y="2100263"/>
            <a:ext cx="4848225" cy="9525"/>
          </a:xfrm>
          <a:custGeom>
            <a:avLst/>
            <a:gdLst/>
            <a:ahLst/>
            <a:cxnLst/>
            <a:rect l="l" t="t" r="r" b="b"/>
            <a:pathLst>
              <a:path w="4848225" h="9525">
                <a:moveTo>
                  <a:pt x="0" y="0"/>
                </a:moveTo>
                <a:lnTo>
                  <a:pt x="4848225" y="0"/>
                </a:lnTo>
                <a:lnTo>
                  <a:pt x="4848225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F1F5F9">
              <a:alpha val="20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447675" y="2143125"/>
            <a:ext cx="4943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0EA5E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60% varianza explicada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00050" y="2638425"/>
            <a:ext cx="5057775" cy="2257425"/>
          </a:xfrm>
          <a:custGeom>
            <a:avLst/>
            <a:gdLst/>
            <a:ahLst/>
            <a:cxnLst/>
            <a:rect l="l" t="t" r="r" b="b"/>
            <a:pathLst>
              <a:path w="5057775" h="2257425">
                <a:moveTo>
                  <a:pt x="38100" y="0"/>
                </a:moveTo>
                <a:lnTo>
                  <a:pt x="4981564" y="0"/>
                </a:lnTo>
                <a:cubicBezTo>
                  <a:pt x="5023654" y="0"/>
                  <a:pt x="5057775" y="34121"/>
                  <a:pt x="5057775" y="76211"/>
                </a:cubicBezTo>
                <a:lnTo>
                  <a:pt x="5057775" y="2181214"/>
                </a:lnTo>
                <a:cubicBezTo>
                  <a:pt x="5057775" y="2223304"/>
                  <a:pt x="5023654" y="2257425"/>
                  <a:pt x="4981564" y="2257425"/>
                </a:cubicBezTo>
                <a:lnTo>
                  <a:pt x="38100" y="2257425"/>
                </a:lnTo>
                <a:cubicBezTo>
                  <a:pt x="17058" y="2257425"/>
                  <a:pt x="0" y="2240367"/>
                  <a:pt x="0" y="22193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15" name="Shape 13"/>
          <p:cNvSpPr/>
          <p:nvPr/>
        </p:nvSpPr>
        <p:spPr>
          <a:xfrm>
            <a:off x="400050" y="2638425"/>
            <a:ext cx="38100" cy="2257425"/>
          </a:xfrm>
          <a:custGeom>
            <a:avLst/>
            <a:gdLst/>
            <a:ahLst/>
            <a:cxnLst/>
            <a:rect l="l" t="t" r="r" b="b"/>
            <a:pathLst>
              <a:path w="38100" h="2257425">
                <a:moveTo>
                  <a:pt x="38100" y="0"/>
                </a:moveTo>
                <a:lnTo>
                  <a:pt x="38100" y="0"/>
                </a:lnTo>
                <a:lnTo>
                  <a:pt x="38100" y="2257425"/>
                </a:lnTo>
                <a:lnTo>
                  <a:pt x="38100" y="2257425"/>
                </a:lnTo>
                <a:cubicBezTo>
                  <a:pt x="17072" y="2257425"/>
                  <a:pt x="0" y="2240353"/>
                  <a:pt x="0" y="22193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3A8A"/>
          </a:solidFill>
          <a:ln/>
        </p:spPr>
      </p:sp>
      <p:sp>
        <p:nvSpPr>
          <p:cNvPr id="16" name="Shape 14"/>
          <p:cNvSpPr/>
          <p:nvPr/>
        </p:nvSpPr>
        <p:spPr>
          <a:xfrm>
            <a:off x="533400" y="284797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1E3A8A"/>
          </a:solidFill>
          <a:ln/>
        </p:spPr>
      </p:sp>
      <p:sp>
        <p:nvSpPr>
          <p:cNvPr id="17" name="Text 15"/>
          <p:cNvSpPr/>
          <p:nvPr/>
        </p:nvSpPr>
        <p:spPr>
          <a:xfrm>
            <a:off x="495300" y="2847975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914400" y="2752725"/>
            <a:ext cx="1238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PC1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914400" y="3019425"/>
            <a:ext cx="1228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EA5E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20.58% varianza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33400" y="3324225"/>
            <a:ext cx="48863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Contraste:</a:t>
            </a:r>
            <a:pPr>
              <a:lnSpc>
                <a:spcPct val="110000"/>
              </a:lnSpc>
            </a:pPr>
            <a:r>
              <a:rPr lang="en-US" sz="1200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Conexiones exitosas vs errores SYN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33400" y="3638550"/>
            <a:ext cx="4810125" cy="1143000"/>
          </a:xfrm>
          <a:custGeom>
            <a:avLst/>
            <a:gdLst/>
            <a:ahLst/>
            <a:cxnLst/>
            <a:rect l="l" t="t" r="r" b="b"/>
            <a:pathLst>
              <a:path w="4810125" h="1143000">
                <a:moveTo>
                  <a:pt x="76204" y="0"/>
                </a:moveTo>
                <a:lnTo>
                  <a:pt x="4733921" y="0"/>
                </a:lnTo>
                <a:cubicBezTo>
                  <a:pt x="4776007" y="0"/>
                  <a:pt x="4810125" y="34118"/>
                  <a:pt x="4810125" y="76204"/>
                </a:cubicBezTo>
                <a:lnTo>
                  <a:pt x="4810125" y="1066796"/>
                </a:lnTo>
                <a:cubicBezTo>
                  <a:pt x="4810125" y="1108882"/>
                  <a:pt x="4776007" y="1143000"/>
                  <a:pt x="4733921" y="1143000"/>
                </a:cubicBezTo>
                <a:lnTo>
                  <a:pt x="76204" y="1143000"/>
                </a:lnTo>
                <a:cubicBezTo>
                  <a:pt x="34118" y="1143000"/>
                  <a:pt x="0" y="1108882"/>
                  <a:pt x="0" y="1066796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F8FAFC"/>
          </a:solidFill>
          <a:ln/>
        </p:spPr>
      </p:sp>
      <p:sp>
        <p:nvSpPr>
          <p:cNvPr id="22" name="Text 20"/>
          <p:cNvSpPr/>
          <p:nvPr/>
        </p:nvSpPr>
        <p:spPr>
          <a:xfrm>
            <a:off x="609600" y="3714750"/>
            <a:ext cx="4733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Variables dominantes: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09600" y="3981450"/>
            <a:ext cx="106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same_srv_rate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808116" y="3981450"/>
            <a:ext cx="533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F444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-0.89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09600" y="4229100"/>
            <a:ext cx="83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serror_rate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808116" y="4229100"/>
            <a:ext cx="533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B98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+0.87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09600" y="4476750"/>
            <a:ext cx="1495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dst_host_serror_rate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4808116" y="4476750"/>
            <a:ext cx="533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B98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+0.85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00050" y="5010150"/>
            <a:ext cx="5057775" cy="1466850"/>
          </a:xfrm>
          <a:custGeom>
            <a:avLst/>
            <a:gdLst/>
            <a:ahLst/>
            <a:cxnLst/>
            <a:rect l="l" t="t" r="r" b="b"/>
            <a:pathLst>
              <a:path w="5057775" h="1466850">
                <a:moveTo>
                  <a:pt x="38100" y="0"/>
                </a:moveTo>
                <a:lnTo>
                  <a:pt x="4981572" y="0"/>
                </a:lnTo>
                <a:cubicBezTo>
                  <a:pt x="5023630" y="0"/>
                  <a:pt x="5057775" y="34145"/>
                  <a:pt x="5057775" y="76203"/>
                </a:cubicBezTo>
                <a:lnTo>
                  <a:pt x="5057775" y="1390647"/>
                </a:lnTo>
                <a:cubicBezTo>
                  <a:pt x="5057775" y="1432705"/>
                  <a:pt x="5023630" y="1466850"/>
                  <a:pt x="4981572" y="1466850"/>
                </a:cubicBezTo>
                <a:lnTo>
                  <a:pt x="38100" y="1466850"/>
                </a:lnTo>
                <a:cubicBezTo>
                  <a:pt x="17072" y="1466850"/>
                  <a:pt x="0" y="1449778"/>
                  <a:pt x="0" y="1428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30" name="Shape 28"/>
          <p:cNvSpPr/>
          <p:nvPr/>
        </p:nvSpPr>
        <p:spPr>
          <a:xfrm>
            <a:off x="400050" y="5010150"/>
            <a:ext cx="38100" cy="1466850"/>
          </a:xfrm>
          <a:custGeom>
            <a:avLst/>
            <a:gdLst/>
            <a:ahLst/>
            <a:cxnLst/>
            <a:rect l="l" t="t" r="r" b="b"/>
            <a:pathLst>
              <a:path w="38100" h="1466850">
                <a:moveTo>
                  <a:pt x="38100" y="0"/>
                </a:moveTo>
                <a:lnTo>
                  <a:pt x="38100" y="0"/>
                </a:lnTo>
                <a:lnTo>
                  <a:pt x="38100" y="1466850"/>
                </a:lnTo>
                <a:lnTo>
                  <a:pt x="38100" y="1466850"/>
                </a:lnTo>
                <a:cubicBezTo>
                  <a:pt x="17072" y="1466850"/>
                  <a:pt x="0" y="1449778"/>
                  <a:pt x="0" y="1428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EA5E9"/>
          </a:solidFill>
          <a:ln/>
        </p:spPr>
      </p:sp>
      <p:sp>
        <p:nvSpPr>
          <p:cNvPr id="31" name="Shape 29"/>
          <p:cNvSpPr/>
          <p:nvPr/>
        </p:nvSpPr>
        <p:spPr>
          <a:xfrm>
            <a:off x="533400" y="52197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0EA5E9"/>
          </a:solidFill>
          <a:ln/>
        </p:spPr>
      </p:sp>
      <p:sp>
        <p:nvSpPr>
          <p:cNvPr id="32" name="Text 30"/>
          <p:cNvSpPr/>
          <p:nvPr/>
        </p:nvSpPr>
        <p:spPr>
          <a:xfrm>
            <a:off x="495300" y="521970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14400" y="5124450"/>
            <a:ext cx="1171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PC2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14400" y="5391150"/>
            <a:ext cx="1162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EA5E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14.16% varianza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533400" y="5695950"/>
            <a:ext cx="48863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Tasas de error:</a:t>
            </a:r>
            <a:pPr>
              <a:lnSpc>
                <a:spcPct val="110000"/>
              </a:lnSpc>
            </a:pPr>
            <a:r>
              <a:rPr lang="en-US" sz="1200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Rechazos REJ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533400" y="5981700"/>
            <a:ext cx="4810125" cy="381000"/>
          </a:xfrm>
          <a:custGeom>
            <a:avLst/>
            <a:gdLst/>
            <a:ahLst/>
            <a:cxnLst/>
            <a:rect l="l" t="t" r="r" b="b"/>
            <a:pathLst>
              <a:path w="4810125" h="381000">
                <a:moveTo>
                  <a:pt x="76200" y="0"/>
                </a:moveTo>
                <a:lnTo>
                  <a:pt x="4733925" y="0"/>
                </a:lnTo>
                <a:cubicBezTo>
                  <a:pt x="4775981" y="0"/>
                  <a:pt x="4810125" y="34144"/>
                  <a:pt x="4810125" y="76200"/>
                </a:cubicBezTo>
                <a:lnTo>
                  <a:pt x="4810125" y="304800"/>
                </a:lnTo>
                <a:cubicBezTo>
                  <a:pt x="4810125" y="346856"/>
                  <a:pt x="4775981" y="381000"/>
                  <a:pt x="4733925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8FAFC"/>
          </a:solidFill>
          <a:ln/>
        </p:spPr>
      </p:sp>
      <p:sp>
        <p:nvSpPr>
          <p:cNvPr id="37" name="Text 35"/>
          <p:cNvSpPr/>
          <p:nvPr/>
        </p:nvSpPr>
        <p:spPr>
          <a:xfrm>
            <a:off x="609600" y="6057900"/>
            <a:ext cx="4733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Variables: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rerror_rate, srv_rerror_rate, dst_host_rerror_rate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5627340" y="1066800"/>
            <a:ext cx="6181725" cy="1466850"/>
          </a:xfrm>
          <a:custGeom>
            <a:avLst/>
            <a:gdLst/>
            <a:ahLst/>
            <a:cxnLst/>
            <a:rect l="l" t="t" r="r" b="b"/>
            <a:pathLst>
              <a:path w="6181725" h="1466850">
                <a:moveTo>
                  <a:pt x="38100" y="0"/>
                </a:moveTo>
                <a:lnTo>
                  <a:pt x="6105522" y="0"/>
                </a:lnTo>
                <a:cubicBezTo>
                  <a:pt x="6147580" y="0"/>
                  <a:pt x="6181725" y="34145"/>
                  <a:pt x="6181725" y="76203"/>
                </a:cubicBezTo>
                <a:lnTo>
                  <a:pt x="6181725" y="1390647"/>
                </a:lnTo>
                <a:cubicBezTo>
                  <a:pt x="6181725" y="1432705"/>
                  <a:pt x="6147580" y="1466850"/>
                  <a:pt x="6105522" y="1466850"/>
                </a:cubicBezTo>
                <a:lnTo>
                  <a:pt x="38100" y="1466850"/>
                </a:lnTo>
                <a:cubicBezTo>
                  <a:pt x="17072" y="1466850"/>
                  <a:pt x="0" y="1449778"/>
                  <a:pt x="0" y="1428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39" name="Shape 37"/>
          <p:cNvSpPr/>
          <p:nvPr/>
        </p:nvSpPr>
        <p:spPr>
          <a:xfrm>
            <a:off x="5627340" y="1066800"/>
            <a:ext cx="38100" cy="1466850"/>
          </a:xfrm>
          <a:custGeom>
            <a:avLst/>
            <a:gdLst/>
            <a:ahLst/>
            <a:cxnLst/>
            <a:rect l="l" t="t" r="r" b="b"/>
            <a:pathLst>
              <a:path w="38100" h="1466850">
                <a:moveTo>
                  <a:pt x="38100" y="0"/>
                </a:moveTo>
                <a:lnTo>
                  <a:pt x="38100" y="0"/>
                </a:lnTo>
                <a:lnTo>
                  <a:pt x="38100" y="1466850"/>
                </a:lnTo>
                <a:lnTo>
                  <a:pt x="38100" y="1466850"/>
                </a:lnTo>
                <a:cubicBezTo>
                  <a:pt x="17072" y="1466850"/>
                  <a:pt x="0" y="1449778"/>
                  <a:pt x="0" y="1428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40" name="Shape 38"/>
          <p:cNvSpPr/>
          <p:nvPr/>
        </p:nvSpPr>
        <p:spPr>
          <a:xfrm>
            <a:off x="5760690" y="127635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41" name="Text 39"/>
          <p:cNvSpPr/>
          <p:nvPr/>
        </p:nvSpPr>
        <p:spPr>
          <a:xfrm>
            <a:off x="5722590" y="127635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141690" y="1181100"/>
            <a:ext cx="1209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PC3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141690" y="1447800"/>
            <a:ext cx="120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0B98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10.93% varianza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5760690" y="1752600"/>
            <a:ext cx="601027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Nivel de compromiso:</a:t>
            </a:r>
            <a:pPr>
              <a:lnSpc>
                <a:spcPct val="110000"/>
              </a:lnSpc>
            </a:pPr>
            <a:r>
              <a:rPr lang="en-US" sz="1200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Accesos root y cuentas comprometidas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5760690" y="2038350"/>
            <a:ext cx="5934075" cy="381000"/>
          </a:xfrm>
          <a:custGeom>
            <a:avLst/>
            <a:gdLst/>
            <a:ahLst/>
            <a:cxnLst/>
            <a:rect l="l" t="t" r="r" b="b"/>
            <a:pathLst>
              <a:path w="5934075" h="381000">
                <a:moveTo>
                  <a:pt x="76200" y="0"/>
                </a:moveTo>
                <a:lnTo>
                  <a:pt x="5857875" y="0"/>
                </a:lnTo>
                <a:cubicBezTo>
                  <a:pt x="5899931" y="0"/>
                  <a:pt x="5934075" y="34144"/>
                  <a:pt x="5934075" y="76200"/>
                </a:cubicBezTo>
                <a:lnTo>
                  <a:pt x="5934075" y="304800"/>
                </a:lnTo>
                <a:cubicBezTo>
                  <a:pt x="5934075" y="346856"/>
                  <a:pt x="5899931" y="381000"/>
                  <a:pt x="5857875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8FAFC"/>
          </a:solidFill>
          <a:ln/>
        </p:spPr>
      </p:sp>
      <p:sp>
        <p:nvSpPr>
          <p:cNvPr id="46" name="Text 44"/>
          <p:cNvSpPr/>
          <p:nvPr/>
        </p:nvSpPr>
        <p:spPr>
          <a:xfrm>
            <a:off x="5836890" y="2114550"/>
            <a:ext cx="5857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Variables: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num_compromised, num_root, su_attempted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5608290" y="2647950"/>
            <a:ext cx="6200775" cy="3829050"/>
          </a:xfrm>
          <a:custGeom>
            <a:avLst/>
            <a:gdLst/>
            <a:ahLst/>
            <a:cxnLst/>
            <a:rect l="l" t="t" r="r" b="b"/>
            <a:pathLst>
              <a:path w="6200775" h="3829050">
                <a:moveTo>
                  <a:pt x="76208" y="0"/>
                </a:moveTo>
                <a:lnTo>
                  <a:pt x="6124567" y="0"/>
                </a:lnTo>
                <a:cubicBezTo>
                  <a:pt x="6166655" y="0"/>
                  <a:pt x="6200775" y="43132"/>
                  <a:pt x="6200775" y="96339"/>
                </a:cubicBezTo>
                <a:lnTo>
                  <a:pt x="6200775" y="3732711"/>
                </a:lnTo>
                <a:cubicBezTo>
                  <a:pt x="6200775" y="3785918"/>
                  <a:pt x="6166655" y="3829050"/>
                  <a:pt x="6124567" y="3829050"/>
                </a:cubicBezTo>
                <a:lnTo>
                  <a:pt x="76208" y="3829050"/>
                </a:lnTo>
                <a:cubicBezTo>
                  <a:pt x="34120" y="3829050"/>
                  <a:pt x="0" y="3785918"/>
                  <a:pt x="0" y="3732711"/>
                </a:cubicBezTo>
                <a:lnTo>
                  <a:pt x="0" y="96339"/>
                </a:lnTo>
                <a:cubicBezTo>
                  <a:pt x="0" y="43168"/>
                  <a:pt x="34148" y="0"/>
                  <a:pt x="76208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48" name="Shape 46"/>
          <p:cNvSpPr/>
          <p:nvPr/>
        </p:nvSpPr>
        <p:spPr>
          <a:xfrm>
            <a:off x="5751165" y="27813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9423" y="102022"/>
                </a:moveTo>
                <a:cubicBezTo>
                  <a:pt x="35362" y="60499"/>
                  <a:pt x="71125" y="28575"/>
                  <a:pt x="114300" y="28575"/>
                </a:cubicBezTo>
                <a:cubicBezTo>
                  <a:pt x="137964" y="28575"/>
                  <a:pt x="159395" y="38174"/>
                  <a:pt x="174933" y="53667"/>
                </a:cubicBezTo>
                <a:cubicBezTo>
                  <a:pt x="175022" y="53757"/>
                  <a:pt x="175111" y="53846"/>
                  <a:pt x="175200" y="53935"/>
                </a:cubicBezTo>
                <a:lnTo>
                  <a:pt x="178594" y="57150"/>
                </a:lnTo>
                <a:lnTo>
                  <a:pt x="157207" y="57150"/>
                </a:lnTo>
                <a:cubicBezTo>
                  <a:pt x="149304" y="57150"/>
                  <a:pt x="142920" y="63535"/>
                  <a:pt x="142920" y="71438"/>
                </a:cubicBezTo>
                <a:cubicBezTo>
                  <a:pt x="142920" y="79340"/>
                  <a:pt x="149304" y="85725"/>
                  <a:pt x="157207" y="85725"/>
                </a:cubicBezTo>
                <a:lnTo>
                  <a:pt x="214357" y="85725"/>
                </a:lnTo>
                <a:cubicBezTo>
                  <a:pt x="222260" y="85725"/>
                  <a:pt x="228645" y="79340"/>
                  <a:pt x="228645" y="71438"/>
                </a:cubicBezTo>
                <a:lnTo>
                  <a:pt x="228645" y="14288"/>
                </a:lnTo>
                <a:cubicBezTo>
                  <a:pt x="228645" y="6385"/>
                  <a:pt x="222260" y="0"/>
                  <a:pt x="214357" y="0"/>
                </a:cubicBezTo>
                <a:cubicBezTo>
                  <a:pt x="206454" y="0"/>
                  <a:pt x="200070" y="6385"/>
                  <a:pt x="200070" y="14288"/>
                </a:cubicBezTo>
                <a:lnTo>
                  <a:pt x="200070" y="38130"/>
                </a:lnTo>
                <a:lnTo>
                  <a:pt x="195024" y="33352"/>
                </a:lnTo>
                <a:cubicBezTo>
                  <a:pt x="174352" y="12769"/>
                  <a:pt x="145777" y="0"/>
                  <a:pt x="114300" y="0"/>
                </a:cubicBezTo>
                <a:cubicBezTo>
                  <a:pt x="56704" y="0"/>
                  <a:pt x="9064" y="42595"/>
                  <a:pt x="1161" y="98003"/>
                </a:cubicBezTo>
                <a:cubicBezTo>
                  <a:pt x="45" y="105817"/>
                  <a:pt x="5447" y="113050"/>
                  <a:pt x="13261" y="114166"/>
                </a:cubicBezTo>
                <a:cubicBezTo>
                  <a:pt x="21074" y="115282"/>
                  <a:pt x="28307" y="109835"/>
                  <a:pt x="29423" y="102066"/>
                </a:cubicBezTo>
                <a:close/>
                <a:moveTo>
                  <a:pt x="227439" y="130597"/>
                </a:moveTo>
                <a:cubicBezTo>
                  <a:pt x="228555" y="122783"/>
                  <a:pt x="223108" y="115550"/>
                  <a:pt x="215339" y="114434"/>
                </a:cubicBezTo>
                <a:cubicBezTo>
                  <a:pt x="207571" y="113318"/>
                  <a:pt x="200293" y="118765"/>
                  <a:pt x="199177" y="126534"/>
                </a:cubicBezTo>
                <a:cubicBezTo>
                  <a:pt x="193238" y="168057"/>
                  <a:pt x="157475" y="199980"/>
                  <a:pt x="114300" y="199980"/>
                </a:cubicBezTo>
                <a:cubicBezTo>
                  <a:pt x="90636" y="199980"/>
                  <a:pt x="69205" y="190381"/>
                  <a:pt x="53667" y="174888"/>
                </a:cubicBezTo>
                <a:cubicBezTo>
                  <a:pt x="53578" y="174799"/>
                  <a:pt x="53489" y="174709"/>
                  <a:pt x="53400" y="174620"/>
                </a:cubicBezTo>
                <a:lnTo>
                  <a:pt x="50006" y="171405"/>
                </a:lnTo>
                <a:lnTo>
                  <a:pt x="71393" y="171405"/>
                </a:lnTo>
                <a:cubicBezTo>
                  <a:pt x="79296" y="171405"/>
                  <a:pt x="85680" y="165021"/>
                  <a:pt x="85680" y="157118"/>
                </a:cubicBezTo>
                <a:cubicBezTo>
                  <a:pt x="85680" y="149215"/>
                  <a:pt x="79296" y="142830"/>
                  <a:pt x="71393" y="142830"/>
                </a:cubicBezTo>
                <a:lnTo>
                  <a:pt x="14288" y="142875"/>
                </a:lnTo>
                <a:cubicBezTo>
                  <a:pt x="10492" y="142875"/>
                  <a:pt x="6831" y="144393"/>
                  <a:pt x="4152" y="147117"/>
                </a:cubicBezTo>
                <a:cubicBezTo>
                  <a:pt x="1473" y="149840"/>
                  <a:pt x="-45" y="153457"/>
                  <a:pt x="0" y="157296"/>
                </a:cubicBezTo>
                <a:lnTo>
                  <a:pt x="446" y="214000"/>
                </a:lnTo>
                <a:cubicBezTo>
                  <a:pt x="491" y="221903"/>
                  <a:pt x="6965" y="228243"/>
                  <a:pt x="14868" y="228154"/>
                </a:cubicBezTo>
                <a:cubicBezTo>
                  <a:pt x="22771" y="228064"/>
                  <a:pt x="29111" y="221635"/>
                  <a:pt x="29021" y="213732"/>
                </a:cubicBezTo>
                <a:lnTo>
                  <a:pt x="28843" y="190738"/>
                </a:lnTo>
                <a:lnTo>
                  <a:pt x="33620" y="195248"/>
                </a:lnTo>
                <a:cubicBezTo>
                  <a:pt x="54293" y="215831"/>
                  <a:pt x="82823" y="228600"/>
                  <a:pt x="114300" y="228600"/>
                </a:cubicBezTo>
                <a:cubicBezTo>
                  <a:pt x="171896" y="228600"/>
                  <a:pt x="219536" y="186005"/>
                  <a:pt x="227439" y="130597"/>
                </a:cubicBezTo>
                <a:close/>
              </a:path>
            </a:pathLst>
          </a:custGeom>
          <a:solidFill>
            <a:srgbClr val="1E3A8A"/>
          </a:solidFill>
          <a:ln/>
        </p:spPr>
      </p:sp>
      <p:sp>
        <p:nvSpPr>
          <p:cNvPr id="49" name="Text 47"/>
          <p:cNvSpPr/>
          <p:nvPr/>
        </p:nvSpPr>
        <p:spPr>
          <a:xfrm>
            <a:off x="6084540" y="2762250"/>
            <a:ext cx="1476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E3A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Biplot PC1 vs PC2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5732115" y="3114675"/>
            <a:ext cx="5953125" cy="2438400"/>
          </a:xfrm>
          <a:custGeom>
            <a:avLst/>
            <a:gdLst/>
            <a:ahLst/>
            <a:cxnLst/>
            <a:rect l="l" t="t" r="r" b="b"/>
            <a:pathLst>
              <a:path w="5953125" h="2438400">
                <a:moveTo>
                  <a:pt x="76200" y="0"/>
                </a:moveTo>
                <a:lnTo>
                  <a:pt x="5876925" y="0"/>
                </a:lnTo>
                <a:cubicBezTo>
                  <a:pt x="5918981" y="0"/>
                  <a:pt x="5953125" y="34144"/>
                  <a:pt x="5953125" y="76200"/>
                </a:cubicBezTo>
                <a:lnTo>
                  <a:pt x="5953125" y="2362200"/>
                </a:lnTo>
                <a:cubicBezTo>
                  <a:pt x="5953125" y="2404256"/>
                  <a:pt x="5918981" y="2438400"/>
                  <a:pt x="5876925" y="2438400"/>
                </a:cubicBezTo>
                <a:lnTo>
                  <a:pt x="76200" y="2438400"/>
                </a:lnTo>
                <a:cubicBezTo>
                  <a:pt x="34144" y="2438400"/>
                  <a:pt x="0" y="2404256"/>
                  <a:pt x="0" y="23622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8FAFC"/>
          </a:solidFill>
          <a:ln w="25400">
            <a:solidFill>
              <a:srgbClr val="CBD5E1"/>
            </a:solidFill>
            <a:prstDash val="dash"/>
          </a:ln>
        </p:spPr>
      </p:sp>
      <p:sp>
        <p:nvSpPr>
          <p:cNvPr id="51" name="Shape 49"/>
          <p:cNvSpPr/>
          <p:nvPr/>
        </p:nvSpPr>
        <p:spPr>
          <a:xfrm>
            <a:off x="8538121" y="3629025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53578"/>
                </a:moveTo>
                <a:cubicBezTo>
                  <a:pt x="0" y="35830"/>
                  <a:pt x="14399" y="21431"/>
                  <a:pt x="32147" y="21431"/>
                </a:cubicBezTo>
                <a:lnTo>
                  <a:pt x="96441" y="21431"/>
                </a:lnTo>
                <a:cubicBezTo>
                  <a:pt x="114188" y="21431"/>
                  <a:pt x="128588" y="35830"/>
                  <a:pt x="128588" y="53578"/>
                </a:cubicBezTo>
                <a:lnTo>
                  <a:pt x="128588" y="64294"/>
                </a:lnTo>
                <a:lnTo>
                  <a:pt x="214313" y="64294"/>
                </a:lnTo>
                <a:lnTo>
                  <a:pt x="214313" y="53578"/>
                </a:lnTo>
                <a:cubicBezTo>
                  <a:pt x="214313" y="35830"/>
                  <a:pt x="228712" y="21431"/>
                  <a:pt x="246459" y="21431"/>
                </a:cubicBezTo>
                <a:lnTo>
                  <a:pt x="310753" y="21431"/>
                </a:lnTo>
                <a:cubicBezTo>
                  <a:pt x="328501" y="21431"/>
                  <a:pt x="342900" y="35830"/>
                  <a:pt x="342900" y="53578"/>
                </a:cubicBezTo>
                <a:lnTo>
                  <a:pt x="342900" y="117872"/>
                </a:lnTo>
                <a:cubicBezTo>
                  <a:pt x="342900" y="135620"/>
                  <a:pt x="328501" y="150019"/>
                  <a:pt x="310753" y="150019"/>
                </a:cubicBezTo>
                <a:lnTo>
                  <a:pt x="246459" y="150019"/>
                </a:lnTo>
                <a:cubicBezTo>
                  <a:pt x="228712" y="150019"/>
                  <a:pt x="214313" y="135620"/>
                  <a:pt x="214313" y="117872"/>
                </a:cubicBezTo>
                <a:lnTo>
                  <a:pt x="214313" y="107156"/>
                </a:lnTo>
                <a:lnTo>
                  <a:pt x="128588" y="107156"/>
                </a:lnTo>
                <a:lnTo>
                  <a:pt x="128588" y="117872"/>
                </a:lnTo>
                <a:cubicBezTo>
                  <a:pt x="128588" y="122761"/>
                  <a:pt x="127449" y="127449"/>
                  <a:pt x="125507" y="131601"/>
                </a:cubicBezTo>
                <a:lnTo>
                  <a:pt x="171450" y="192881"/>
                </a:lnTo>
                <a:lnTo>
                  <a:pt x="225028" y="192881"/>
                </a:lnTo>
                <a:cubicBezTo>
                  <a:pt x="242776" y="192881"/>
                  <a:pt x="257175" y="207280"/>
                  <a:pt x="257175" y="225028"/>
                </a:cubicBezTo>
                <a:lnTo>
                  <a:pt x="257175" y="289322"/>
                </a:lnTo>
                <a:cubicBezTo>
                  <a:pt x="257175" y="307070"/>
                  <a:pt x="242776" y="321469"/>
                  <a:pt x="225028" y="321469"/>
                </a:cubicBezTo>
                <a:lnTo>
                  <a:pt x="160734" y="321469"/>
                </a:lnTo>
                <a:cubicBezTo>
                  <a:pt x="142987" y="321469"/>
                  <a:pt x="128588" y="307070"/>
                  <a:pt x="128588" y="289322"/>
                </a:cubicBezTo>
                <a:lnTo>
                  <a:pt x="128588" y="225028"/>
                </a:lnTo>
                <a:cubicBezTo>
                  <a:pt x="128588" y="220139"/>
                  <a:pt x="129726" y="215451"/>
                  <a:pt x="131668" y="211299"/>
                </a:cubicBezTo>
                <a:lnTo>
                  <a:pt x="85725" y="150019"/>
                </a:lnTo>
                <a:lnTo>
                  <a:pt x="32147" y="150019"/>
                </a:lnTo>
                <a:cubicBezTo>
                  <a:pt x="14399" y="150019"/>
                  <a:pt x="0" y="135620"/>
                  <a:pt x="0" y="117872"/>
                </a:cubicBezTo>
                <a:lnTo>
                  <a:pt x="0" y="53578"/>
                </a:lnTo>
                <a:close/>
              </a:path>
            </a:pathLst>
          </a:custGeom>
          <a:solidFill>
            <a:srgbClr val="CBD5E1"/>
          </a:solidFill>
          <a:ln/>
        </p:spPr>
      </p:sp>
      <p:sp>
        <p:nvSpPr>
          <p:cNvPr id="52" name="Text 50"/>
          <p:cNvSpPr/>
          <p:nvPr/>
        </p:nvSpPr>
        <p:spPr>
          <a:xfrm>
            <a:off x="7437165" y="4048125"/>
            <a:ext cx="2543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[INSERTAR GRÁFICO]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7441927" y="4352925"/>
            <a:ext cx="2533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47556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Biplot PC1 vs PC2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7446690" y="4619625"/>
            <a:ext cx="2524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94A3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Observaciones coloreadas por categoría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7446690" y="4848225"/>
            <a:ext cx="2524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94A3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Dimensiones: 12cm x 10cm</a:t>
            </a:r>
            <a:endParaRPr lang="en-US" sz="1600" dirty="0"/>
          </a:p>
        </p:txBody>
      </p:sp>
      <p:pic>
        <p:nvPicPr>
          <p:cNvPr id="56" name="Image 0" descr="https://kimi-img.moonshot.cn/pub/slides/26-02-05-04:07:12-d61qds701qm2ltlcdog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5440" y="3019425"/>
            <a:ext cx="6019800" cy="3343275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Detección de Intrusiones NSL-KDD - Análisis Estadístico</dc:title>
  <dc:subject>Detección de Intrusiones NSL-KDD - Análisis Estadístico</dc:subject>
  <dc:creator>Kimi</dc:creator>
  <cp:lastModifiedBy>Kimi</cp:lastModifiedBy>
  <cp:revision>1</cp:revision>
  <dcterms:created xsi:type="dcterms:W3CDTF">2026-02-04T20:13:08Z</dcterms:created>
  <dcterms:modified xsi:type="dcterms:W3CDTF">2026-02-04T20:13:08Z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{"Label":"Detección de Intrusiones NSL-KDD - Análisis Estadístico","ContentProducer":"001191110108MACG2KBH8F10000","ProduceID":"19c2a371-b7b2-83f3-8000-00005b5f71ad","ReservedCode1":"","ContentPropagator":"001191110108MACG2KBH8F20000","PropagateID":"19c2a371-b7b2-83f3-8000-00005b5f71ad","ReservedCode2":""}</vt:lpwstr>
  </property>
</Properties>
</file>